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044A0-BC8A-41C4-A18C-779C1E44875A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10E215-E08E-403E-A64D-1473551B4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064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62F5E0E-B95C-48F9-B3B9-F6E09B266AE1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23BA52-0B4E-427C-AABE-66C2EA9A950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28409C-DCF5-4CBC-B836-BC55265DF8C7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BA52-0B4E-427C-AABE-66C2EA9A950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409C-DCF5-4CBC-B836-BC55265DF8C7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BA52-0B4E-427C-AABE-66C2EA9A950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409C-DCF5-4CBC-B836-BC55265DF8C7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BA52-0B4E-427C-AABE-66C2EA9A950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409C-DCF5-4CBC-B836-BC55265DF8C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BA52-0B4E-427C-AABE-66C2EA9A950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409C-DCF5-4CBC-B836-BC55265DF8C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BA52-0B4E-427C-AABE-66C2EA9A950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409C-DCF5-4CBC-B836-BC55265DF8C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BA52-0B4E-427C-AABE-66C2EA9A950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409C-DCF5-4CBC-B836-BC55265DF8C7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BA52-0B4E-427C-AABE-66C2EA9A950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409C-DCF5-4CBC-B836-BC55265DF8C7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BA52-0B4E-427C-AABE-66C2EA9A950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409C-DCF5-4CBC-B836-BC55265DF8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BA52-0B4E-427C-AABE-66C2EA9A950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409C-DCF5-4CBC-B836-BC55265DF8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BA52-0B4E-427C-AABE-66C2EA9A950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409C-DCF5-4CBC-B836-BC55265DF8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E23BA52-0B4E-427C-AABE-66C2EA9A950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828409C-DCF5-4CBC-B836-BC55265DF8C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990600" y="1066800"/>
            <a:ext cx="7162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TextBox 7"/>
          <p:cNvSpPr txBox="1">
            <a:spLocks noChangeArrowheads="1"/>
          </p:cNvSpPr>
          <p:nvPr/>
        </p:nvSpPr>
        <p:spPr bwMode="auto">
          <a:xfrm>
            <a:off x="990600" y="457200"/>
            <a:ext cx="7162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3600" b="1" dirty="0">
                <a:latin typeface="Baskerville Old Face" pitchFamily="18" charset="0"/>
              </a:rPr>
              <a:t>Metric System </a:t>
            </a:r>
            <a:r>
              <a:rPr lang="en-US" sz="3600" b="1" dirty="0" smtClean="0">
                <a:latin typeface="Baskerville Old Face" pitchFamily="18" charset="0"/>
              </a:rPr>
              <a:t>Cereal Prefix</a:t>
            </a:r>
            <a:endParaRPr lang="en-US" sz="3600" b="1" dirty="0">
              <a:latin typeface="Baskerville Old Face" pitchFamily="18" charset="0"/>
            </a:endParaRPr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4038600" y="3810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" y="1524000"/>
            <a:ext cx="838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Clr>
                <a:schemeClr val="accent2">
                  <a:lumMod val="75000"/>
                </a:schemeClr>
              </a:buClr>
              <a:defRPr/>
            </a:pPr>
            <a:r>
              <a:rPr lang="en-US" sz="2000" b="1" dirty="0" smtClean="0"/>
              <a:t>LT: I am learning about the relationship between measurements in science. The purpose is to be able to interpret and use data. </a:t>
            </a:r>
            <a:r>
              <a:rPr lang="en-US" sz="2000" b="1" dirty="0" smtClean="0">
                <a:solidFill>
                  <a:schemeClr val="bg1"/>
                </a:solidFill>
              </a:rPr>
              <a:t>Today I will learn about prefixes in measurement.</a:t>
            </a:r>
          </a:p>
          <a:p>
            <a:pPr lvl="1">
              <a:buClr>
                <a:schemeClr val="accent2">
                  <a:lumMod val="75000"/>
                </a:schemeClr>
              </a:buClr>
              <a:defRPr/>
            </a:pPr>
            <a:r>
              <a:rPr lang="en-US" sz="2000" b="1" dirty="0" smtClean="0"/>
              <a:t>Warm </a:t>
            </a:r>
            <a:r>
              <a:rPr lang="en-US" sz="2000" b="1" dirty="0" smtClean="0"/>
              <a:t>Up:</a:t>
            </a:r>
          </a:p>
          <a:p>
            <a:pPr lvl="1">
              <a:buClr>
                <a:schemeClr val="accent2">
                  <a:lumMod val="75000"/>
                </a:schemeClr>
              </a:buClr>
              <a:defRPr/>
            </a:pPr>
            <a:r>
              <a:rPr lang="en-US" sz="2000" b="1" dirty="0" smtClean="0"/>
              <a:t>What is a prefix? Why are prefixes used? Can you provide an example of a prefix</a:t>
            </a:r>
            <a:r>
              <a:rPr lang="en-US" sz="2000" b="1" dirty="0" smtClean="0"/>
              <a:t>?</a:t>
            </a:r>
          </a:p>
          <a:p>
            <a:pPr lvl="1">
              <a:buClr>
                <a:schemeClr val="accent2">
                  <a:lumMod val="75000"/>
                </a:schemeClr>
              </a:buClr>
              <a:defRPr/>
            </a:pPr>
            <a:endParaRPr lang="en-US" sz="2000" b="1" dirty="0"/>
          </a:p>
          <a:p>
            <a:pPr lvl="1">
              <a:buClr>
                <a:schemeClr val="accent2">
                  <a:lumMod val="75000"/>
                </a:schemeClr>
              </a:buClr>
              <a:defRPr/>
            </a:pPr>
            <a:endParaRPr lang="en-US" sz="2000" b="1" dirty="0"/>
          </a:p>
        </p:txBody>
      </p:sp>
      <p:pic>
        <p:nvPicPr>
          <p:cNvPr id="308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037" y="4148138"/>
            <a:ext cx="3362325" cy="270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740855" y="4303712"/>
            <a:ext cx="3362325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Gill Sans MT" pitchFamily="34" charset="0"/>
              </a:rPr>
              <a:t>CW:   </a:t>
            </a:r>
          </a:p>
          <a:p>
            <a:pPr marL="514350" indent="-514350" eaLnBrk="1" hangingPunct="1">
              <a:buFontTx/>
              <a:buAutoNum type="arabicParenR"/>
              <a:defRPr/>
            </a:pPr>
            <a:r>
              <a:rPr lang="en-US" sz="2000" b="1" dirty="0" smtClean="0">
                <a:solidFill>
                  <a:schemeClr val="accent4">
                    <a:lumMod val="10000"/>
                  </a:schemeClr>
                </a:solidFill>
                <a:latin typeface="Gill Sans MT" pitchFamily="34" charset="0"/>
              </a:rPr>
              <a:t>Measurement Warm UP</a:t>
            </a:r>
          </a:p>
          <a:p>
            <a:pPr marL="514350" indent="-514350" eaLnBrk="1" hangingPunct="1">
              <a:buFontTx/>
              <a:buAutoNum type="arabicParenR"/>
              <a:defRPr/>
            </a:pPr>
            <a:r>
              <a:rPr lang="en-US" sz="2000" b="1" dirty="0" smtClean="0">
                <a:solidFill>
                  <a:schemeClr val="accent4">
                    <a:lumMod val="10000"/>
                  </a:schemeClr>
                </a:solidFill>
                <a:latin typeface="Gill Sans MT" pitchFamily="34" charset="0"/>
              </a:rPr>
              <a:t>Measurement Opener and notes</a:t>
            </a:r>
          </a:p>
          <a:p>
            <a:pPr marL="514350" indent="-514350" eaLnBrk="1" hangingPunct="1">
              <a:buFontTx/>
              <a:buAutoNum type="arabicParenR"/>
              <a:defRPr/>
            </a:pPr>
            <a:r>
              <a:rPr lang="en-US" sz="2000" b="1" dirty="0" smtClean="0">
                <a:solidFill>
                  <a:schemeClr val="accent4">
                    <a:lumMod val="10000"/>
                  </a:schemeClr>
                </a:solidFill>
                <a:latin typeface="Gill Sans MT" pitchFamily="34" charset="0"/>
              </a:rPr>
              <a:t>Summary</a:t>
            </a:r>
            <a:endParaRPr lang="en-US" sz="2000" dirty="0" smtClean="0">
              <a:solidFill>
                <a:schemeClr val="bg1"/>
              </a:solidFill>
              <a:latin typeface="Gill Sans MT" pitchFamily="34" charset="0"/>
            </a:endParaRPr>
          </a:p>
          <a:p>
            <a:pPr eaLnBrk="1" hangingPunct="1"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Gill Sans MT" pitchFamily="34" charset="0"/>
              </a:rPr>
              <a:t>HW:   </a:t>
            </a:r>
          </a:p>
          <a:p>
            <a:pPr eaLnBrk="1" hangingPunct="1"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Constantia" pitchFamily="18" charset="0"/>
              </a:rPr>
              <a:t>1) None</a:t>
            </a:r>
          </a:p>
        </p:txBody>
      </p:sp>
    </p:spTree>
    <p:extLst>
      <p:ext uri="{BB962C8B-B14F-4D97-AF65-F5344CB8AC3E}">
        <p14:creationId xmlns:p14="http://schemas.microsoft.com/office/powerpoint/2010/main" val="301947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9596589"/>
              </p:ext>
            </p:extLst>
          </p:nvPr>
        </p:nvGraphicFramePr>
        <p:xfrm>
          <a:off x="990600" y="609600"/>
          <a:ext cx="7391400" cy="5777493"/>
        </p:xfrm>
        <a:graphic>
          <a:graphicData uri="http://schemas.openxmlformats.org/drawingml/2006/table">
            <a:tbl>
              <a:tblPr/>
              <a:tblGrid>
                <a:gridCol w="2463800"/>
                <a:gridCol w="2477614"/>
                <a:gridCol w="2449986"/>
              </a:tblGrid>
              <a:tr h="1240029">
                <a:tc gridSpan="3"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</a:rPr>
                        <a:t>A 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</a:rPr>
                        <a:t>prefix</a:t>
                      </a: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</a:rPr>
                        <a:t> is a group of letters placed before the root of a word. For example, the word "unhappy" consists of the prefix "un-" [which means "not"] combined with the root (stem) word "happy"; the word "unhappy" means "not happy."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A Short List of Prefixes:</a:t>
                      </a: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endParaRPr lang="en-US" sz="1800" dirty="0"/>
                    </a:p>
                  </a:txBody>
                  <a:tcPr marL="55141" marR="55141" marT="55141" marB="55141">
                    <a:lnL>
                      <a:noFill/>
                    </a:lnL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2935" marR="52935" marT="26468" marB="26468"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2935" marR="52935" marT="26468" marB="26468"/>
                </a:tc>
              </a:tr>
              <a:tr h="27304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PREFIX</a:t>
                      </a:r>
                    </a:p>
                  </a:txBody>
                  <a:tcPr marL="11028" marR="11028" marT="11028" marB="110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MEANING</a:t>
                      </a:r>
                    </a:p>
                  </a:txBody>
                  <a:tcPr marL="11028" marR="11028" marT="11028" marB="110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EXAMPLES</a:t>
                      </a:r>
                    </a:p>
                  </a:txBody>
                  <a:tcPr marL="11028" marR="11028" marT="11028" marB="110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344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de-</a:t>
                      </a:r>
                    </a:p>
                  </a:txBody>
                  <a:tcPr marL="11028" marR="11028" marT="11028" marB="110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from, down, away reverse, opposite</a:t>
                      </a:r>
                    </a:p>
                  </a:txBody>
                  <a:tcPr marL="11028" marR="11028" marT="11028" marB="110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decode, decrease</a:t>
                      </a:r>
                    </a:p>
                  </a:txBody>
                  <a:tcPr marL="11028" marR="11028" marT="11028" marB="110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3441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dis-</a:t>
                      </a:r>
                    </a:p>
                  </a:txBody>
                  <a:tcPr marL="11028" marR="11028" marT="11028" marB="110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not, opposite, reverse, away</a:t>
                      </a:r>
                    </a:p>
                  </a:txBody>
                  <a:tcPr marL="11028" marR="11028" marT="11028" marB="110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disagree, disappear</a:t>
                      </a:r>
                    </a:p>
                  </a:txBody>
                  <a:tcPr marL="11028" marR="11028" marT="11028" marB="110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3441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ex-</a:t>
                      </a:r>
                    </a:p>
                  </a:txBody>
                  <a:tcPr marL="11028" marR="11028" marT="11028" marB="110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out of, away from, lacking, former</a:t>
                      </a:r>
                    </a:p>
                  </a:txBody>
                  <a:tcPr marL="11028" marR="11028" marT="11028" marB="110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exhale, explosion</a:t>
                      </a:r>
                    </a:p>
                  </a:txBody>
                  <a:tcPr marL="11028" marR="11028" marT="11028" marB="110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3045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il-</a:t>
                      </a:r>
                    </a:p>
                  </a:txBody>
                  <a:tcPr marL="11028" marR="11028" marT="11028" marB="110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not</a:t>
                      </a:r>
                    </a:p>
                  </a:txBody>
                  <a:tcPr marL="11028" marR="11028" marT="11028" marB="110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illegal, illogical</a:t>
                      </a:r>
                    </a:p>
                  </a:txBody>
                  <a:tcPr marL="11028" marR="11028" marT="11028" marB="110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3045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im-</a:t>
                      </a:r>
                    </a:p>
                  </a:txBody>
                  <a:tcPr marL="11028" marR="11028" marT="11028" marB="110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not, without </a:t>
                      </a:r>
                    </a:p>
                  </a:txBody>
                  <a:tcPr marL="11028" marR="11028" marT="11028" marB="110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impossible, improper</a:t>
                      </a:r>
                    </a:p>
                  </a:txBody>
                  <a:tcPr marL="11028" marR="11028" marT="11028" marB="110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3045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in-</a:t>
                      </a:r>
                    </a:p>
                  </a:txBody>
                  <a:tcPr marL="11028" marR="11028" marT="11028" marB="110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not, without</a:t>
                      </a:r>
                    </a:p>
                  </a:txBody>
                  <a:tcPr marL="11028" marR="11028" marT="11028" marB="110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inaction, invisible</a:t>
                      </a:r>
                    </a:p>
                  </a:txBody>
                  <a:tcPr marL="11028" marR="11028" marT="11028" marB="110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3045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mis-</a:t>
                      </a:r>
                    </a:p>
                  </a:txBody>
                  <a:tcPr marL="11028" marR="11028" marT="11028" marB="110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bad, wrong</a:t>
                      </a:r>
                    </a:p>
                  </a:txBody>
                  <a:tcPr marL="11028" marR="11028" marT="11028" marB="110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mislead, misplace</a:t>
                      </a:r>
                    </a:p>
                  </a:txBody>
                  <a:tcPr marL="11028" marR="11028" marT="11028" marB="110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3045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non-</a:t>
                      </a:r>
                    </a:p>
                  </a:txBody>
                  <a:tcPr marL="11028" marR="11028" marT="11028" marB="110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not</a:t>
                      </a:r>
                    </a:p>
                  </a:txBody>
                  <a:tcPr marL="11028" marR="11028" marT="11028" marB="110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nonfiction, nonsense</a:t>
                      </a:r>
                    </a:p>
                  </a:txBody>
                  <a:tcPr marL="11028" marR="11028" marT="11028" marB="110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3045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pre-</a:t>
                      </a:r>
                    </a:p>
                  </a:txBody>
                  <a:tcPr marL="11028" marR="11028" marT="11028" marB="110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before</a:t>
                      </a:r>
                    </a:p>
                  </a:txBody>
                  <a:tcPr marL="11028" marR="11028" marT="11028" marB="110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prefix, prehistory</a:t>
                      </a:r>
                    </a:p>
                  </a:txBody>
                  <a:tcPr marL="11028" marR="11028" marT="11028" marB="110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7533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pro-</a:t>
                      </a:r>
                    </a:p>
                  </a:txBody>
                  <a:tcPr marL="11028" marR="11028" marT="11028" marB="110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for, forward, before</a:t>
                      </a:r>
                    </a:p>
                  </a:txBody>
                  <a:tcPr marL="11028" marR="11028" marT="11028" marB="110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proactive, profess, program</a:t>
                      </a:r>
                    </a:p>
                  </a:txBody>
                  <a:tcPr marL="11028" marR="11028" marT="11028" marB="110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3045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re-</a:t>
                      </a:r>
                    </a:p>
                  </a:txBody>
                  <a:tcPr marL="11028" marR="11028" marT="11028" marB="110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again, back</a:t>
                      </a:r>
                    </a:p>
                  </a:txBody>
                  <a:tcPr marL="11028" marR="11028" marT="11028" marB="110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react, reappear</a:t>
                      </a:r>
                    </a:p>
                  </a:txBody>
                  <a:tcPr marL="11028" marR="11028" marT="11028" marB="110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3045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un-</a:t>
                      </a:r>
                    </a:p>
                  </a:txBody>
                  <a:tcPr marL="11028" marR="11028" marT="11028" marB="110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against, not, opposite</a:t>
                      </a:r>
                    </a:p>
                  </a:txBody>
                  <a:tcPr marL="11028" marR="11028" marT="11028" marB="110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undo, unequal, unusual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1028" marR="11028" marT="11028" marB="110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78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 prefixes used in the metric system?</a:t>
            </a:r>
          </a:p>
          <a:p>
            <a:endParaRPr lang="en-US" dirty="0"/>
          </a:p>
          <a:p>
            <a:r>
              <a:rPr lang="en-US" dirty="0" smtClean="0"/>
              <a:t>What are the prefixes?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Measurement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43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86200"/>
            <a:ext cx="7162800" cy="2667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2400" dirty="0"/>
              <a:t>Kilo </a:t>
            </a:r>
            <a:r>
              <a:rPr lang="en-US" sz="2400" dirty="0" smtClean="0"/>
              <a:t>= </a:t>
            </a:r>
            <a:r>
              <a:rPr lang="en-US" sz="2400" dirty="0"/>
              <a:t>thousand (</a:t>
            </a:r>
            <a:r>
              <a:rPr lang="en-US" sz="2400" dirty="0" smtClean="0"/>
              <a:t>1000)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 err="1" smtClean="0"/>
              <a:t>Hecto</a:t>
            </a:r>
            <a:r>
              <a:rPr lang="en-US" sz="2400" dirty="0" smtClean="0"/>
              <a:t> = </a:t>
            </a:r>
            <a:r>
              <a:rPr lang="en-US" sz="2400" dirty="0"/>
              <a:t>hundred (</a:t>
            </a:r>
            <a:r>
              <a:rPr lang="en-US" sz="2400" dirty="0" smtClean="0"/>
              <a:t>100)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 err="1" smtClean="0"/>
              <a:t>Deca</a:t>
            </a:r>
            <a:r>
              <a:rPr lang="en-US" sz="2400" dirty="0" smtClean="0"/>
              <a:t> = </a:t>
            </a:r>
            <a:r>
              <a:rPr lang="en-US" sz="2400" dirty="0"/>
              <a:t>ten (</a:t>
            </a:r>
            <a:r>
              <a:rPr lang="en-US" sz="2400" dirty="0" smtClean="0"/>
              <a:t>10)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 err="1" smtClean="0"/>
              <a:t>Deci</a:t>
            </a:r>
            <a:r>
              <a:rPr lang="en-US" sz="2400" dirty="0" smtClean="0"/>
              <a:t> = </a:t>
            </a:r>
            <a:r>
              <a:rPr lang="en-US" sz="2400" dirty="0"/>
              <a:t>one-tenth (</a:t>
            </a:r>
            <a:r>
              <a:rPr lang="en-US" sz="2400" dirty="0" smtClean="0"/>
              <a:t>1/10)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 err="1" smtClean="0"/>
              <a:t>Centi</a:t>
            </a:r>
            <a:r>
              <a:rPr lang="en-US" sz="2400" dirty="0" smtClean="0"/>
              <a:t> = </a:t>
            </a:r>
            <a:r>
              <a:rPr lang="en-US" sz="2400" dirty="0"/>
              <a:t>one-hundredth (</a:t>
            </a:r>
            <a:r>
              <a:rPr lang="en-US" sz="2400" dirty="0" smtClean="0"/>
              <a:t>1/100)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 err="1" smtClean="0"/>
              <a:t>Milli</a:t>
            </a:r>
            <a:r>
              <a:rPr lang="en-US" sz="2400" dirty="0" smtClean="0"/>
              <a:t> = </a:t>
            </a:r>
            <a:r>
              <a:rPr lang="en-US" sz="2400" dirty="0"/>
              <a:t>one-thousandth (1/1000)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Measurement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080198"/>
            <a:ext cx="8458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Your task: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and your table group need to come up with a way to demonstrate each prefix.</a:t>
            </a:r>
          </a:p>
          <a:p>
            <a:r>
              <a:rPr lang="en-US" dirty="0" smtClean="0"/>
              <a:t>Your materials will include different size baggies and cereal.</a:t>
            </a:r>
          </a:p>
          <a:p>
            <a:endParaRPr lang="en-US" dirty="0"/>
          </a:p>
          <a:p>
            <a:r>
              <a:rPr lang="en-US" dirty="0" smtClean="0"/>
              <a:t>You may not eat the cereal….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76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Using what you learned and saw when creating the prefix models; describe the pattern that you see among all of the prefixes. How are they similar? (Hint: think about the mathematical pattern)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60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387</TotalTime>
  <Words>337</Words>
  <Application>Microsoft Office PowerPoint</Application>
  <PresentationFormat>On-screen Show (4:3)</PresentationFormat>
  <Paragraphs>72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Hardcover</vt:lpstr>
      <vt:lpstr>PowerPoint Presentation</vt:lpstr>
      <vt:lpstr>PowerPoint Presentation</vt:lpstr>
      <vt:lpstr>Measurement</vt:lpstr>
      <vt:lpstr>Measurement</vt:lpstr>
      <vt:lpstr>Exit Ticket</vt:lpstr>
    </vt:vector>
  </TitlesOfParts>
  <Company>Brighton School District 27J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Sutphin</dc:creator>
  <cp:lastModifiedBy>Sydney van der Wal</cp:lastModifiedBy>
  <cp:revision>5</cp:revision>
  <dcterms:created xsi:type="dcterms:W3CDTF">2013-10-07T21:06:25Z</dcterms:created>
  <dcterms:modified xsi:type="dcterms:W3CDTF">2013-10-08T21:07:05Z</dcterms:modified>
</cp:coreProperties>
</file>