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1" r:id="rId4"/>
    <p:sldId id="284" r:id="rId5"/>
    <p:sldId id="283" r:id="rId6"/>
    <p:sldId id="282" r:id="rId7"/>
    <p:sldId id="263" r:id="rId8"/>
    <p:sldId id="268" r:id="rId9"/>
    <p:sldId id="267" r:id="rId10"/>
    <p:sldId id="266" r:id="rId11"/>
    <p:sldId id="265" r:id="rId12"/>
    <p:sldId id="257" r:id="rId13"/>
    <p:sldId id="258" r:id="rId14"/>
    <p:sldId id="260" r:id="rId15"/>
    <p:sldId id="269" r:id="rId16"/>
    <p:sldId id="270" r:id="rId17"/>
    <p:sldId id="271" r:id="rId18"/>
    <p:sldId id="277" r:id="rId19"/>
    <p:sldId id="259" r:id="rId20"/>
    <p:sldId id="275" r:id="rId21"/>
    <p:sldId id="274" r:id="rId22"/>
    <p:sldId id="273" r:id="rId23"/>
    <p:sldId id="276" r:id="rId24"/>
    <p:sldId id="278" r:id="rId25"/>
    <p:sldId id="280" r:id="rId26"/>
    <p:sldId id="279"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2124"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1D51A-F1AC-4962-A45B-31F084C3519F}"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44899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1D51A-F1AC-4962-A45B-31F084C3519F}"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420118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1D51A-F1AC-4962-A45B-31F084C3519F}"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132799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1D51A-F1AC-4962-A45B-31F084C3519F}"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1309005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1D51A-F1AC-4962-A45B-31F084C3519F}"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413677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1D51A-F1AC-4962-A45B-31F084C3519F}"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70447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1D51A-F1AC-4962-A45B-31F084C3519F}" type="datetimeFigureOut">
              <a:rPr lang="en-US" smtClean="0"/>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7276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1D51A-F1AC-4962-A45B-31F084C3519F}" type="datetimeFigureOut">
              <a:rPr lang="en-US" smtClean="0"/>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18576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1D51A-F1AC-4962-A45B-31F084C3519F}" type="datetimeFigureOut">
              <a:rPr lang="en-US" smtClean="0"/>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85075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1D51A-F1AC-4962-A45B-31F084C3519F}"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49798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1D51A-F1AC-4962-A45B-31F084C3519F}"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F4765-A163-49C3-9FFA-89ECDBAF9152}" type="slidenum">
              <a:rPr lang="en-US" smtClean="0"/>
              <a:t>‹#›</a:t>
            </a:fld>
            <a:endParaRPr lang="en-US"/>
          </a:p>
        </p:txBody>
      </p:sp>
    </p:spTree>
    <p:extLst>
      <p:ext uri="{BB962C8B-B14F-4D97-AF65-F5344CB8AC3E}">
        <p14:creationId xmlns:p14="http://schemas.microsoft.com/office/powerpoint/2010/main" val="393425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1D51A-F1AC-4962-A45B-31F084C3519F}" type="datetimeFigureOut">
              <a:rPr lang="en-US" smtClean="0"/>
              <a:t>8/27/2013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F4765-A163-49C3-9FFA-89ECDBAF9152}" type="slidenum">
              <a:rPr lang="en-US" smtClean="0"/>
              <a:t>‹#›</a:t>
            </a:fld>
            <a:endParaRPr lang="en-US"/>
          </a:p>
        </p:txBody>
      </p:sp>
    </p:spTree>
    <p:extLst>
      <p:ext uri="{BB962C8B-B14F-4D97-AF65-F5344CB8AC3E}">
        <p14:creationId xmlns:p14="http://schemas.microsoft.com/office/powerpoint/2010/main" val="83044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Cornell Notes and Marking Your Text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4281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rPr>
              <a:t>Sometimes you take notes when watching a film, or a PowerPoint presentation.</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5811379"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1514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a:latin typeface="Times New Roman" pitchFamily="18" charset="0"/>
              </a:rPr>
              <a:t>Where did this technique </a:t>
            </a:r>
            <a:br>
              <a:rPr lang="en-US">
                <a:latin typeface="Times New Roman" pitchFamily="18" charset="0"/>
              </a:rPr>
            </a:br>
            <a:r>
              <a:rPr lang="en-US">
                <a:latin typeface="Times New Roman" pitchFamily="18" charset="0"/>
              </a:rPr>
              <a:t>come from?</a:t>
            </a:r>
          </a:p>
        </p:txBody>
      </p:sp>
      <p:sp>
        <p:nvSpPr>
          <p:cNvPr id="18438" name="Text Box 6"/>
          <p:cNvSpPr txBox="1">
            <a:spLocks noChangeArrowheads="1"/>
          </p:cNvSpPr>
          <p:nvPr/>
        </p:nvSpPr>
        <p:spPr bwMode="auto">
          <a:xfrm>
            <a:off x="1066800" y="3505200"/>
            <a:ext cx="7696200" cy="297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altLang="en-US" b="1">
                <a:solidFill>
                  <a:srgbClr val="000000"/>
                </a:solidFill>
              </a:rPr>
              <a:t>Developed in 1949 at Cornell University by Walter Pauk.</a:t>
            </a:r>
          </a:p>
          <a:p>
            <a:pPr>
              <a:buFontTx/>
              <a:buChar char="•"/>
            </a:pPr>
            <a:endParaRPr lang="en-US" altLang="en-US" b="1">
              <a:solidFill>
                <a:srgbClr val="000000"/>
              </a:solidFill>
            </a:endParaRPr>
          </a:p>
          <a:p>
            <a:pPr>
              <a:buFontTx/>
              <a:buChar char="•"/>
            </a:pPr>
            <a:r>
              <a:rPr lang="en-US" altLang="en-US" b="1">
                <a:solidFill>
                  <a:srgbClr val="000000"/>
                </a:solidFill>
              </a:rPr>
              <a:t>Designed in response to frustration over student test scores. </a:t>
            </a:r>
          </a:p>
          <a:p>
            <a:pPr>
              <a:buFontTx/>
              <a:buChar char="•"/>
            </a:pPr>
            <a:endParaRPr lang="en-US" altLang="en-US" b="1">
              <a:solidFill>
                <a:srgbClr val="000000"/>
              </a:solidFill>
            </a:endParaRPr>
          </a:p>
          <a:p>
            <a:pPr>
              <a:buFontTx/>
              <a:buChar char="•"/>
            </a:pPr>
            <a:r>
              <a:rPr lang="en-US" altLang="en-US" b="1">
                <a:solidFill>
                  <a:srgbClr val="000000"/>
                </a:solidFill>
              </a:rPr>
              <a:t>Meant to be easily used as a test study guide.</a:t>
            </a:r>
          </a:p>
          <a:p>
            <a:pPr>
              <a:buFontTx/>
              <a:buChar char="•"/>
            </a:pPr>
            <a:endParaRPr lang="en-US" altLang="en-US" b="1">
              <a:solidFill>
                <a:srgbClr val="000000"/>
              </a:solidFill>
            </a:endParaRPr>
          </a:p>
          <a:p>
            <a:pPr>
              <a:buFontTx/>
              <a:buChar char="•"/>
            </a:pPr>
            <a:r>
              <a:rPr lang="en-US" altLang="en-US" b="1">
                <a:solidFill>
                  <a:srgbClr val="000000"/>
                </a:solidFill>
              </a:rPr>
              <a:t>Adopted by most major law schools as the preferred note taking method</a:t>
            </a:r>
            <a:r>
              <a:rPr lang="en-US" altLang="en-US" b="1"/>
              <a:t>.</a:t>
            </a:r>
          </a:p>
          <a:p>
            <a:endParaRPr lang="en-US" altLang="en-US" b="1"/>
          </a:p>
          <a:p>
            <a:pPr>
              <a:buFontTx/>
              <a:buChar char="•"/>
            </a:pPr>
            <a:r>
              <a:rPr lang="en-US" altLang="en-US" b="1">
                <a:solidFill>
                  <a:srgbClr val="000000"/>
                </a:solidFill>
              </a:rPr>
              <a:t>Used by A.V.I.D. students world-wide!</a:t>
            </a:r>
            <a:endParaRPr lang="en-US" altLang="en-US">
              <a:solidFill>
                <a:srgbClr val="000000"/>
              </a:solidFill>
            </a:endParaRPr>
          </a:p>
          <a:p>
            <a:pPr>
              <a:spcBef>
                <a:spcPct val="50000"/>
              </a:spcBef>
              <a:buFontTx/>
              <a:buChar char="•"/>
            </a:pPr>
            <a:endParaRPr lang="en-US">
              <a:solidFill>
                <a:srgbClr val="000000"/>
              </a:solidFill>
            </a:endParaRPr>
          </a:p>
        </p:txBody>
      </p:sp>
      <p:pic>
        <p:nvPicPr>
          <p:cNvPr id="18439" name="Picture 7" descr="MCj039812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95400"/>
            <a:ext cx="1677988" cy="181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075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Cornell notes</a:t>
            </a:r>
            <a:endParaRPr lang="en-US" dirty="0"/>
          </a:p>
        </p:txBody>
      </p:sp>
      <p:sp>
        <p:nvSpPr>
          <p:cNvPr id="3" name="Content Placeholder 2"/>
          <p:cNvSpPr>
            <a:spLocks noGrp="1"/>
          </p:cNvSpPr>
          <p:nvPr>
            <p:ph idx="1"/>
          </p:nvPr>
        </p:nvSpPr>
        <p:spPr/>
        <p:txBody>
          <a:bodyPr/>
          <a:lstStyle/>
          <a:p>
            <a:r>
              <a:rPr lang="en-US" dirty="0" smtClean="0"/>
              <a:t>Start by drawing a 2.5 inches column to the left-hand edge of each paper.</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86210"/>
            <a:ext cx="7355687" cy="282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own Arrow 3"/>
          <p:cNvSpPr/>
          <p:nvPr/>
        </p:nvSpPr>
        <p:spPr>
          <a:xfrm>
            <a:off x="2895600" y="2590800"/>
            <a:ext cx="6858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8175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3651277"/>
            <a:ext cx="7543800" cy="2903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own Arrow 3"/>
          <p:cNvSpPr/>
          <p:nvPr/>
        </p:nvSpPr>
        <p:spPr>
          <a:xfrm>
            <a:off x="6400800" y="2971800"/>
            <a:ext cx="3048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038600" y="838200"/>
            <a:ext cx="4191000" cy="2246769"/>
          </a:xfrm>
          <a:prstGeom prst="rect">
            <a:avLst/>
          </a:prstGeom>
          <a:noFill/>
        </p:spPr>
        <p:txBody>
          <a:bodyPr wrap="square" rtlCol="0">
            <a:spAutoFit/>
          </a:bodyPr>
          <a:lstStyle/>
          <a:p>
            <a:r>
              <a:rPr lang="en-US" sz="2000" dirty="0" smtClean="0"/>
              <a:t>The right-hand side is used for facts, details, examples, graphic organizers and pictures.</a:t>
            </a:r>
          </a:p>
          <a:p>
            <a:endParaRPr lang="en-US" sz="2000" dirty="0"/>
          </a:p>
          <a:p>
            <a:r>
              <a:rPr lang="en-US" sz="2000" dirty="0" smtClean="0"/>
              <a:t>Remember to skip  a line between import ideas to help with  organization.</a:t>
            </a:r>
            <a:endParaRPr lang="en-US" sz="2000" dirty="0"/>
          </a:p>
        </p:txBody>
      </p:sp>
      <p:sp>
        <p:nvSpPr>
          <p:cNvPr id="6" name="Down Arrow 5"/>
          <p:cNvSpPr/>
          <p:nvPr/>
        </p:nvSpPr>
        <p:spPr>
          <a:xfrm>
            <a:off x="1600200" y="2743200"/>
            <a:ext cx="304800" cy="152400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228600"/>
            <a:ext cx="2971800" cy="2308324"/>
          </a:xfrm>
          <a:prstGeom prst="rect">
            <a:avLst/>
          </a:prstGeom>
          <a:noFill/>
        </p:spPr>
        <p:txBody>
          <a:bodyPr wrap="square" rtlCol="0">
            <a:spAutoFit/>
          </a:bodyPr>
          <a:lstStyle/>
          <a:p>
            <a:r>
              <a:rPr lang="en-US" dirty="0" smtClean="0"/>
              <a:t>The left-hand side is used to write questions about the notes on the right. You can also use symbols, pictures or memory clues on the left-hand column to help you remember the notes on the right hand side.</a:t>
            </a:r>
            <a:endParaRPr lang="en-US" dirty="0"/>
          </a:p>
        </p:txBody>
      </p:sp>
    </p:spTree>
    <p:extLst>
      <p:ext uri="{BB962C8B-B14F-4D97-AF65-F5344CB8AC3E}">
        <p14:creationId xmlns:p14="http://schemas.microsoft.com/office/powerpoint/2010/main" val="187344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circle(in)">
                                      <p:cBhvr>
                                        <p:cTn id="15" dur="2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ipe(down)">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style.rotation</p:attrName>
                                        </p:attrNameLst>
                                      </p:cBhvr>
                                      <p:tavLst>
                                        <p:tav tm="0">
                                          <p:val>
                                            <p:fltVal val="90"/>
                                          </p:val>
                                        </p:tav>
                                        <p:tav tm="100000">
                                          <p:val>
                                            <p:fltVal val="0"/>
                                          </p:val>
                                        </p:tav>
                                      </p:tavLst>
                                    </p:anim>
                                    <p:animEffect transition="in" filter="fade">
                                      <p:cBhvr>
                                        <p:cTn id="28" dur="1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609600"/>
            <a:ext cx="430847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Text Box 6"/>
          <p:cNvSpPr txBox="1">
            <a:spLocks noChangeArrowheads="1"/>
          </p:cNvSpPr>
          <p:nvPr/>
        </p:nvSpPr>
        <p:spPr bwMode="auto">
          <a:xfrm>
            <a:off x="762000" y="3810000"/>
            <a:ext cx="2743200" cy="2554545"/>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smtClean="0">
                <a:solidFill>
                  <a:srgbClr val="000000"/>
                </a:solidFill>
                <a:latin typeface="Arial" pitchFamily="34" charset="0"/>
              </a:rPr>
              <a:t>A 2 inch summary section is made after the notes have been taken for the day. Here you will reflect and summarize the days note taking information. </a:t>
            </a:r>
            <a:endParaRPr lang="en-US" sz="2000" dirty="0">
              <a:solidFill>
                <a:srgbClr val="000000"/>
              </a:solidFill>
              <a:latin typeface="Arial" pitchFamily="34" charset="0"/>
            </a:endParaRPr>
          </a:p>
        </p:txBody>
      </p:sp>
      <p:sp>
        <p:nvSpPr>
          <p:cNvPr id="4" name="Right Arrow 3"/>
          <p:cNvSpPr/>
          <p:nvPr/>
        </p:nvSpPr>
        <p:spPr>
          <a:xfrm>
            <a:off x="3352800" y="4648200"/>
            <a:ext cx="16002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222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609600"/>
            <a:ext cx="430847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Text Box 6"/>
          <p:cNvSpPr txBox="1">
            <a:spLocks noChangeArrowheads="1"/>
          </p:cNvSpPr>
          <p:nvPr/>
        </p:nvSpPr>
        <p:spPr bwMode="auto">
          <a:xfrm>
            <a:off x="152400" y="1888642"/>
            <a:ext cx="3429000" cy="3323987"/>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spcBef>
                <a:spcPct val="50000"/>
              </a:spcBef>
              <a:buFont typeface="Arial" pitchFamily="34" charset="0"/>
              <a:buChar char="•"/>
            </a:pPr>
            <a:r>
              <a:rPr lang="en-US" sz="2000" dirty="0" smtClean="0">
                <a:solidFill>
                  <a:srgbClr val="000000"/>
                </a:solidFill>
                <a:latin typeface="Arial" pitchFamily="34" charset="0"/>
              </a:rPr>
              <a:t>Re-read your notes….look for places you may need to clarify…</a:t>
            </a:r>
          </a:p>
          <a:p>
            <a:pPr marL="342900" indent="-342900">
              <a:spcBef>
                <a:spcPct val="50000"/>
              </a:spcBef>
              <a:buFont typeface="Arial" pitchFamily="34" charset="0"/>
              <a:buChar char="•"/>
            </a:pPr>
            <a:r>
              <a:rPr lang="en-US" sz="2000" dirty="0" smtClean="0">
                <a:solidFill>
                  <a:srgbClr val="000000"/>
                </a:solidFill>
                <a:latin typeface="Arial" pitchFamily="34" charset="0"/>
              </a:rPr>
              <a:t>You can work with a partner!</a:t>
            </a:r>
          </a:p>
          <a:p>
            <a:pPr marL="342900" indent="-342900">
              <a:spcBef>
                <a:spcPct val="50000"/>
              </a:spcBef>
              <a:buFont typeface="Arial" pitchFamily="34" charset="0"/>
              <a:buChar char="•"/>
            </a:pPr>
            <a:r>
              <a:rPr lang="en-US" sz="2000" dirty="0" smtClean="0">
                <a:solidFill>
                  <a:srgbClr val="000000"/>
                </a:solidFill>
                <a:latin typeface="Arial" pitchFamily="34" charset="0"/>
              </a:rPr>
              <a:t>Use a highlighter or can underline important points in your notes.</a:t>
            </a:r>
          </a:p>
          <a:p>
            <a:pPr>
              <a:spcBef>
                <a:spcPct val="50000"/>
              </a:spcBef>
            </a:pPr>
            <a:endParaRPr lang="en-US" sz="2000" dirty="0">
              <a:solidFill>
                <a:srgbClr val="000000"/>
              </a:solidFill>
              <a:latin typeface="Arial" pitchFamily="34" charset="0"/>
            </a:endParaRPr>
          </a:p>
        </p:txBody>
      </p:sp>
      <p:sp>
        <p:nvSpPr>
          <p:cNvPr id="2" name="TextBox 1"/>
          <p:cNvSpPr txBox="1"/>
          <p:nvPr/>
        </p:nvSpPr>
        <p:spPr>
          <a:xfrm>
            <a:off x="457200" y="304800"/>
            <a:ext cx="4419600" cy="923330"/>
          </a:xfrm>
          <a:prstGeom prst="rect">
            <a:avLst/>
          </a:prstGeom>
          <a:noFill/>
        </p:spPr>
        <p:txBody>
          <a:bodyPr wrap="square" rtlCol="0">
            <a:spAutoFit/>
          </a:bodyPr>
          <a:lstStyle/>
          <a:p>
            <a:r>
              <a:rPr lang="en-US" sz="5400" dirty="0" smtClean="0"/>
              <a:t>After Lecture…</a:t>
            </a:r>
            <a:endParaRPr lang="en-US" sz="5400" dirty="0"/>
          </a:p>
        </p:txBody>
      </p:sp>
      <p:sp>
        <p:nvSpPr>
          <p:cNvPr id="4" name="Curved Down Arrow 3"/>
          <p:cNvSpPr/>
          <p:nvPr/>
        </p:nvSpPr>
        <p:spPr>
          <a:xfrm>
            <a:off x="3352800" y="1676400"/>
            <a:ext cx="3581400" cy="15478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3324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6630">
                                            <p:txEl>
                                              <p:pRg st="0" end="0"/>
                                            </p:txEl>
                                          </p:spTgt>
                                        </p:tgtEl>
                                        <p:attrNameLst>
                                          <p:attrName>style.visibility</p:attrName>
                                        </p:attrNameLst>
                                      </p:cBhvr>
                                      <p:to>
                                        <p:strVal val="visible"/>
                                      </p:to>
                                    </p:set>
                                    <p:animEffect transition="in" filter="circle(in)">
                                      <p:cBhvr>
                                        <p:cTn id="12" dur="2000"/>
                                        <p:tgtEl>
                                          <p:spTgt spid="266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6630">
                                            <p:txEl>
                                              <p:pRg st="1" end="1"/>
                                            </p:txEl>
                                          </p:spTgt>
                                        </p:tgtEl>
                                        <p:attrNameLst>
                                          <p:attrName>style.visibility</p:attrName>
                                        </p:attrNameLst>
                                      </p:cBhvr>
                                      <p:to>
                                        <p:strVal val="visible"/>
                                      </p:to>
                                    </p:set>
                                    <p:animEffect transition="in" filter="circle(in)">
                                      <p:cBhvr>
                                        <p:cTn id="17" dur="2000"/>
                                        <p:tgtEl>
                                          <p:spTgt spid="266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6630">
                                            <p:txEl>
                                              <p:pRg st="2" end="2"/>
                                            </p:txEl>
                                          </p:spTgt>
                                        </p:tgtEl>
                                        <p:attrNameLst>
                                          <p:attrName>style.visibility</p:attrName>
                                        </p:attrNameLst>
                                      </p:cBhvr>
                                      <p:to>
                                        <p:strVal val="visible"/>
                                      </p:to>
                                    </p:set>
                                    <p:animEffect transition="in" filter="circle(in)">
                                      <p:cBhvr>
                                        <p:cTn id="22" dur="2000"/>
                                        <p:tgtEl>
                                          <p:spTgt spid="266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609600"/>
            <a:ext cx="430847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Text Box 6"/>
          <p:cNvSpPr txBox="1">
            <a:spLocks noChangeArrowheads="1"/>
          </p:cNvSpPr>
          <p:nvPr/>
        </p:nvSpPr>
        <p:spPr bwMode="auto">
          <a:xfrm>
            <a:off x="457200" y="2286000"/>
            <a:ext cx="3733800" cy="4431983"/>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smtClean="0">
                <a:solidFill>
                  <a:srgbClr val="000000"/>
                </a:solidFill>
                <a:latin typeface="Arial" pitchFamily="34" charset="0"/>
              </a:rPr>
              <a:t>After taking your notes… fill in the left hand column with questions, symbols pictures or any other memory clues.</a:t>
            </a:r>
          </a:p>
          <a:p>
            <a:pPr>
              <a:spcBef>
                <a:spcPct val="50000"/>
              </a:spcBef>
            </a:pPr>
            <a:endParaRPr lang="en-US" sz="2000" dirty="0">
              <a:solidFill>
                <a:srgbClr val="000000"/>
              </a:solidFill>
              <a:latin typeface="Arial" pitchFamily="34" charset="0"/>
            </a:endParaRPr>
          </a:p>
          <a:p>
            <a:pPr>
              <a:spcBef>
                <a:spcPct val="50000"/>
              </a:spcBef>
            </a:pPr>
            <a:endParaRPr lang="en-US" sz="2000" dirty="0" smtClean="0">
              <a:solidFill>
                <a:srgbClr val="000000"/>
              </a:solidFill>
              <a:latin typeface="Arial" pitchFamily="34" charset="0"/>
            </a:endParaRPr>
          </a:p>
          <a:p>
            <a:pPr>
              <a:spcBef>
                <a:spcPct val="50000"/>
              </a:spcBef>
            </a:pPr>
            <a:endParaRPr lang="en-US" sz="2000" dirty="0">
              <a:solidFill>
                <a:srgbClr val="000000"/>
              </a:solidFill>
              <a:latin typeface="Arial" pitchFamily="34" charset="0"/>
            </a:endParaRPr>
          </a:p>
          <a:p>
            <a:pPr>
              <a:spcBef>
                <a:spcPct val="50000"/>
              </a:spcBef>
            </a:pPr>
            <a:endParaRPr lang="en-US" sz="2000" dirty="0" smtClean="0">
              <a:solidFill>
                <a:srgbClr val="000000"/>
              </a:solidFill>
              <a:latin typeface="Arial" pitchFamily="34" charset="0"/>
            </a:endParaRPr>
          </a:p>
          <a:p>
            <a:pPr>
              <a:spcBef>
                <a:spcPct val="50000"/>
              </a:spcBef>
            </a:pPr>
            <a:r>
              <a:rPr lang="en-US" sz="2800" dirty="0" smtClean="0">
                <a:solidFill>
                  <a:srgbClr val="000000"/>
                </a:solidFill>
                <a:latin typeface="Arial" pitchFamily="34" charset="0"/>
              </a:rPr>
              <a:t>Why do you do this?</a:t>
            </a:r>
            <a:endParaRPr lang="en-US" sz="2800" dirty="0">
              <a:solidFill>
                <a:srgbClr val="000000"/>
              </a:solidFill>
              <a:latin typeface="Arial" pitchFamily="34" charset="0"/>
            </a:endParaRPr>
          </a:p>
        </p:txBody>
      </p:sp>
      <p:sp>
        <p:nvSpPr>
          <p:cNvPr id="2" name="TextBox 1"/>
          <p:cNvSpPr txBox="1"/>
          <p:nvPr/>
        </p:nvSpPr>
        <p:spPr>
          <a:xfrm>
            <a:off x="685800" y="609600"/>
            <a:ext cx="4343400" cy="830997"/>
          </a:xfrm>
          <a:prstGeom prst="rect">
            <a:avLst/>
          </a:prstGeom>
          <a:noFill/>
        </p:spPr>
        <p:txBody>
          <a:bodyPr wrap="square" rtlCol="0">
            <a:spAutoFit/>
          </a:bodyPr>
          <a:lstStyle/>
          <a:p>
            <a:r>
              <a:rPr lang="en-US" sz="4800" dirty="0" smtClean="0"/>
              <a:t>Finally…</a:t>
            </a:r>
            <a:endParaRPr lang="en-US" sz="4800" dirty="0"/>
          </a:p>
        </p:txBody>
      </p:sp>
      <p:sp>
        <p:nvSpPr>
          <p:cNvPr id="3" name="Curved Up Arrow 2"/>
          <p:cNvSpPr/>
          <p:nvPr/>
        </p:nvSpPr>
        <p:spPr>
          <a:xfrm>
            <a:off x="2857500" y="4114800"/>
            <a:ext cx="2628900" cy="1219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204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6630">
                                            <p:txEl>
                                              <p:pRg st="0" end="0"/>
                                            </p:txEl>
                                          </p:spTgt>
                                        </p:tgtEl>
                                        <p:attrNameLst>
                                          <p:attrName>style.visibility</p:attrName>
                                        </p:attrNameLst>
                                      </p:cBhvr>
                                      <p:to>
                                        <p:strVal val="visible"/>
                                      </p:to>
                                    </p:set>
                                    <p:animEffect transition="in" filter="wipe(down)">
                                      <p:cBhvr>
                                        <p:cTn id="15" dur="500"/>
                                        <p:tgtEl>
                                          <p:spTgt spid="2663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6630">
                                            <p:txEl>
                                              <p:pRg st="5" end="5"/>
                                            </p:txEl>
                                          </p:spTgt>
                                        </p:tgtEl>
                                        <p:attrNameLst>
                                          <p:attrName>style.visibility</p:attrName>
                                        </p:attrNameLst>
                                      </p:cBhvr>
                                      <p:to>
                                        <p:strVal val="visible"/>
                                      </p:to>
                                    </p:set>
                                    <p:animEffect transition="in" filter="circle(in)">
                                      <p:cBhvr>
                                        <p:cTn id="20" dur="2000"/>
                                        <p:tgtEl>
                                          <p:spTgt spid="266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609600"/>
            <a:ext cx="4308475"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0" name="Text Box 6"/>
          <p:cNvSpPr txBox="1">
            <a:spLocks noChangeArrowheads="1"/>
          </p:cNvSpPr>
          <p:nvPr/>
        </p:nvSpPr>
        <p:spPr bwMode="auto">
          <a:xfrm>
            <a:off x="228600" y="1469886"/>
            <a:ext cx="3429000" cy="2862322"/>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dirty="0" smtClean="0">
                <a:solidFill>
                  <a:srgbClr val="000000"/>
                </a:solidFill>
                <a:latin typeface="Arial" pitchFamily="34" charset="0"/>
              </a:rPr>
              <a:t>You can always cover the right-hand column with a piece of paper…and by reading your questions or looking at your pictures, symbols or memory clues you can see if  you can remember the right-hand side information.</a:t>
            </a:r>
            <a:endParaRPr lang="en-US" sz="2000" dirty="0">
              <a:solidFill>
                <a:srgbClr val="000000"/>
              </a:solidFill>
              <a:latin typeface="Arial" pitchFamily="34" charset="0"/>
            </a:endParaRPr>
          </a:p>
        </p:txBody>
      </p:sp>
      <p:sp>
        <p:nvSpPr>
          <p:cNvPr id="26631" name="Text Box 7"/>
          <p:cNvSpPr txBox="1">
            <a:spLocks noChangeArrowheads="1"/>
          </p:cNvSpPr>
          <p:nvPr/>
        </p:nvSpPr>
        <p:spPr bwMode="auto">
          <a:xfrm>
            <a:off x="533400" y="762000"/>
            <a:ext cx="3124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4000" dirty="0" smtClean="0">
                <a:solidFill>
                  <a:srgbClr val="000000"/>
                </a:solidFill>
                <a:latin typeface="Arial" pitchFamily="34" charset="0"/>
              </a:rPr>
              <a:t>Because…...</a:t>
            </a:r>
            <a:endParaRPr lang="en-US" sz="4000" dirty="0">
              <a:solidFill>
                <a:srgbClr val="000000"/>
              </a:solidFill>
              <a:latin typeface="Arial" pitchFamily="34" charset="0"/>
            </a:endParaRPr>
          </a:p>
        </p:txBody>
      </p:sp>
      <p:sp>
        <p:nvSpPr>
          <p:cNvPr id="2" name="Striped Right Arrow 1"/>
          <p:cNvSpPr/>
          <p:nvPr/>
        </p:nvSpPr>
        <p:spPr>
          <a:xfrm>
            <a:off x="3754437" y="860286"/>
            <a:ext cx="2590800" cy="12192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54437" y="1146720"/>
            <a:ext cx="2265363" cy="646331"/>
          </a:xfrm>
          <a:prstGeom prst="rect">
            <a:avLst/>
          </a:prstGeom>
          <a:noFill/>
        </p:spPr>
        <p:txBody>
          <a:bodyPr wrap="square" rtlCol="0">
            <a:spAutoFit/>
          </a:bodyPr>
          <a:lstStyle/>
          <a:p>
            <a:r>
              <a:rPr lang="en-US" dirty="0" smtClean="0">
                <a:solidFill>
                  <a:schemeClr val="bg1"/>
                </a:solidFill>
              </a:rPr>
              <a:t>Put paper over the right-hand side.</a:t>
            </a:r>
            <a:endParaRPr lang="en-US" dirty="0">
              <a:solidFill>
                <a:schemeClr val="bg1"/>
              </a:solidFill>
            </a:endParaRPr>
          </a:p>
        </p:txBody>
      </p:sp>
      <p:sp>
        <p:nvSpPr>
          <p:cNvPr id="5" name="Right Arrow 4"/>
          <p:cNvSpPr/>
          <p:nvPr/>
        </p:nvSpPr>
        <p:spPr>
          <a:xfrm>
            <a:off x="2286000" y="4114801"/>
            <a:ext cx="3048000" cy="1981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90800" y="4648200"/>
            <a:ext cx="2296318" cy="923330"/>
          </a:xfrm>
          <a:prstGeom prst="rect">
            <a:avLst/>
          </a:prstGeom>
          <a:noFill/>
        </p:spPr>
        <p:txBody>
          <a:bodyPr wrap="square" rtlCol="0">
            <a:spAutoFit/>
          </a:bodyPr>
          <a:lstStyle/>
          <a:p>
            <a:r>
              <a:rPr lang="en-US" dirty="0" smtClean="0">
                <a:solidFill>
                  <a:schemeClr val="bg1"/>
                </a:solidFill>
              </a:rPr>
              <a:t>Use memory clues to remember your notes on the right side.</a:t>
            </a:r>
            <a:r>
              <a:rPr lang="en-US" dirty="0" smtClean="0"/>
              <a:t>.</a:t>
            </a:r>
            <a:endParaRPr lang="en-US" dirty="0"/>
          </a:p>
        </p:txBody>
      </p:sp>
    </p:spTree>
    <p:extLst>
      <p:ext uri="{BB962C8B-B14F-4D97-AF65-F5344CB8AC3E}">
        <p14:creationId xmlns:p14="http://schemas.microsoft.com/office/powerpoint/2010/main" val="337956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6630">
                                            <p:txEl>
                                              <p:pRg st="0" end="0"/>
                                            </p:txEl>
                                          </p:spTgt>
                                        </p:tgtEl>
                                        <p:attrNameLst>
                                          <p:attrName>style.visibility</p:attrName>
                                        </p:attrNameLst>
                                      </p:cBhvr>
                                      <p:to>
                                        <p:strVal val="visible"/>
                                      </p:to>
                                    </p:set>
                                    <p:animEffect transition="in" filter="circle(in)">
                                      <p:cBhvr>
                                        <p:cTn id="17" dur="2000"/>
                                        <p:tgtEl>
                                          <p:spTgt spid="2663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circle(in)">
                                      <p:cBhvr>
                                        <p:cTn id="2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take out a piece of paper..</a:t>
            </a:r>
            <a:endParaRPr lang="en-US" dirty="0"/>
          </a:p>
        </p:txBody>
      </p:sp>
      <p:sp>
        <p:nvSpPr>
          <p:cNvPr id="3" name="Content Placeholder 2"/>
          <p:cNvSpPr>
            <a:spLocks noGrp="1"/>
          </p:cNvSpPr>
          <p:nvPr>
            <p:ph idx="1"/>
          </p:nvPr>
        </p:nvSpPr>
        <p:spPr/>
        <p:txBody>
          <a:bodyPr/>
          <a:lstStyle/>
          <a:p>
            <a:r>
              <a:rPr lang="en-US" dirty="0" smtClean="0"/>
              <a:t>Set up your Cornell note format…..</a:t>
            </a:r>
          </a:p>
          <a:p>
            <a:r>
              <a:rPr lang="en-US" dirty="0" smtClean="0"/>
              <a:t>Now lets take notes on how to mark text.... </a:t>
            </a:r>
            <a:endParaRPr lang="en-US" dirty="0"/>
          </a:p>
          <a:p>
            <a:pPr lvl="1"/>
            <a:r>
              <a:rPr lang="en-US" dirty="0" smtClean="0"/>
              <a:t>You will be taught several strategies on how to make your text to improve your understanding of the text.</a:t>
            </a:r>
            <a:endParaRPr lang="en-US" dirty="0"/>
          </a:p>
        </p:txBody>
      </p:sp>
    </p:spTree>
    <p:extLst>
      <p:ext uri="{BB962C8B-B14F-4D97-AF65-F5344CB8AC3E}">
        <p14:creationId xmlns:p14="http://schemas.microsoft.com/office/powerpoint/2010/main" val="209538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Marking the Text when you read…</a:t>
            </a:r>
            <a:endParaRPr lang="en-US" dirty="0"/>
          </a:p>
        </p:txBody>
      </p:sp>
      <p:sp>
        <p:nvSpPr>
          <p:cNvPr id="3" name="Content Placeholder 2"/>
          <p:cNvSpPr>
            <a:spLocks noGrp="1"/>
          </p:cNvSpPr>
          <p:nvPr>
            <p:ph idx="1"/>
          </p:nvPr>
        </p:nvSpPr>
        <p:spPr/>
        <p:txBody>
          <a:bodyPr/>
          <a:lstStyle/>
          <a:p>
            <a:r>
              <a:rPr lang="en-US" dirty="0" smtClean="0"/>
              <a:t>Why mark your text?</a:t>
            </a:r>
          </a:p>
          <a:p>
            <a:pPr lvl="1"/>
            <a:r>
              <a:rPr lang="en-US" dirty="0" smtClean="0"/>
              <a:t>To hel</a:t>
            </a:r>
            <a:r>
              <a:rPr lang="en-US" sz="2400" dirty="0" smtClean="0"/>
              <a:t>p you identify what is important.</a:t>
            </a:r>
          </a:p>
          <a:p>
            <a:pPr lvl="1"/>
            <a:r>
              <a:rPr lang="en-US" dirty="0" smtClean="0"/>
              <a:t>Provides a quick reference to information within the text. </a:t>
            </a:r>
          </a:p>
          <a:p>
            <a:pPr lvl="1"/>
            <a:r>
              <a:rPr lang="en-US" dirty="0" smtClean="0"/>
              <a:t>Read for a purpose… have question and or concepts you want answers for …</a:t>
            </a:r>
          </a:p>
          <a:p>
            <a:pPr lvl="1"/>
            <a:r>
              <a:rPr lang="en-US" dirty="0" smtClean="0"/>
              <a:t>Normally, you may need to read each paragraph twice …. First, to get the bid idea and second to mark the text.</a:t>
            </a:r>
          </a:p>
        </p:txBody>
      </p:sp>
    </p:spTree>
    <p:extLst>
      <p:ext uri="{BB962C8B-B14F-4D97-AF65-F5344CB8AC3E}">
        <p14:creationId xmlns:p14="http://schemas.microsoft.com/office/powerpoint/2010/main" val="411639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1524000"/>
            <a:ext cx="5791200" cy="1447800"/>
          </a:xfrm>
        </p:spPr>
        <p:txBody>
          <a:bodyPr/>
          <a:lstStyle/>
          <a:p>
            <a:r>
              <a:rPr lang="en-US" sz="7200" b="1">
                <a:latin typeface="Times New Roman" pitchFamily="18" charset="0"/>
              </a:rPr>
              <a:t>Cornell Notes</a:t>
            </a:r>
          </a:p>
        </p:txBody>
      </p:sp>
      <p:sp>
        <p:nvSpPr>
          <p:cNvPr id="2051" name="Rectangle 3"/>
          <p:cNvSpPr>
            <a:spLocks noGrp="1" noChangeArrowheads="1"/>
          </p:cNvSpPr>
          <p:nvPr>
            <p:ph type="subTitle" idx="1"/>
          </p:nvPr>
        </p:nvSpPr>
        <p:spPr>
          <a:xfrm>
            <a:off x="1524000" y="1219200"/>
            <a:ext cx="6629400" cy="609600"/>
          </a:xfrm>
        </p:spPr>
        <p:txBody>
          <a:bodyPr/>
          <a:lstStyle/>
          <a:p>
            <a:pPr algn="ctr"/>
            <a:r>
              <a:rPr lang="en-US" sz="2200" b="1">
                <a:latin typeface="Times New Roman" pitchFamily="18" charset="0"/>
              </a:rPr>
              <a:t>What you’ve always wanted to know about…</a:t>
            </a:r>
          </a:p>
        </p:txBody>
      </p:sp>
      <p:pic>
        <p:nvPicPr>
          <p:cNvPr id="2053" name="Picture 5" descr="Escher - Drawing H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3124200"/>
            <a:ext cx="3733800" cy="3157538"/>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6019800" y="6172200"/>
            <a:ext cx="3124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200" b="1">
                <a:solidFill>
                  <a:srgbClr val="000000"/>
                </a:solidFill>
              </a:rPr>
              <a:t>Oh, you </a:t>
            </a:r>
            <a:r>
              <a:rPr lang="en-US" sz="2200" b="1" i="1">
                <a:solidFill>
                  <a:srgbClr val="000000"/>
                </a:solidFill>
              </a:rPr>
              <a:t>know</a:t>
            </a:r>
            <a:r>
              <a:rPr lang="en-US" sz="2200" b="1">
                <a:solidFill>
                  <a:srgbClr val="000000"/>
                </a:solidFill>
              </a:rPr>
              <a:t> you do!...</a:t>
            </a:r>
          </a:p>
        </p:txBody>
      </p:sp>
    </p:spTree>
    <p:extLst>
      <p:ext uri="{BB962C8B-B14F-4D97-AF65-F5344CB8AC3E}">
        <p14:creationId xmlns:p14="http://schemas.microsoft.com/office/powerpoint/2010/main" val="3125786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1</a:t>
            </a:r>
            <a:endParaRPr lang="en-US" dirty="0"/>
          </a:p>
        </p:txBody>
      </p:sp>
      <p:sp>
        <p:nvSpPr>
          <p:cNvPr id="3" name="Content Placeholder 2"/>
          <p:cNvSpPr>
            <a:spLocks noGrp="1"/>
          </p:cNvSpPr>
          <p:nvPr>
            <p:ph idx="1"/>
          </p:nvPr>
        </p:nvSpPr>
        <p:spPr/>
        <p:txBody>
          <a:bodyPr/>
          <a:lstStyle/>
          <a:p>
            <a:r>
              <a:rPr lang="en-US" dirty="0" smtClean="0"/>
              <a:t>Number your paragraphs if you are able to write on the text!</a:t>
            </a:r>
          </a:p>
          <a:p>
            <a:r>
              <a:rPr lang="en-US" dirty="0" smtClean="0"/>
              <a:t>How would this help?</a:t>
            </a:r>
          </a:p>
          <a:p>
            <a:pPr lvl="1"/>
            <a:r>
              <a:rPr lang="en-US" dirty="0" smtClean="0"/>
              <a:t>The paragraph numbers will act as a reference so you can easily refer to specific sections of the text.</a:t>
            </a:r>
          </a:p>
          <a:p>
            <a:pPr lvl="1"/>
            <a:r>
              <a:rPr lang="en-US" dirty="0" smtClean="0"/>
              <a:t>So number your paragraphs…..start with the number one and continue numbering sequentially until you read the end of the text, write the number by the beginning of each paragraph. </a:t>
            </a:r>
            <a:endParaRPr lang="en-US" dirty="0"/>
          </a:p>
        </p:txBody>
      </p:sp>
    </p:spTree>
    <p:extLst>
      <p:ext uri="{BB962C8B-B14F-4D97-AF65-F5344CB8AC3E}">
        <p14:creationId xmlns:p14="http://schemas.microsoft.com/office/powerpoint/2010/main" val="362579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2</a:t>
            </a:r>
            <a:endParaRPr lang="en-US" dirty="0"/>
          </a:p>
        </p:txBody>
      </p:sp>
      <p:sp>
        <p:nvSpPr>
          <p:cNvPr id="3" name="Content Placeholder 2"/>
          <p:cNvSpPr>
            <a:spLocks noGrp="1"/>
          </p:cNvSpPr>
          <p:nvPr>
            <p:ph idx="1"/>
          </p:nvPr>
        </p:nvSpPr>
        <p:spPr/>
        <p:txBody>
          <a:bodyPr/>
          <a:lstStyle/>
          <a:p>
            <a:r>
              <a:rPr lang="en-US" dirty="0" smtClean="0"/>
              <a:t>                 key terms, and other essential words or numbers within the text. </a:t>
            </a:r>
          </a:p>
          <a:p>
            <a:pPr lvl="1"/>
            <a:r>
              <a:rPr lang="en-US" dirty="0" smtClean="0"/>
              <a:t>You might circle….</a:t>
            </a:r>
          </a:p>
          <a:p>
            <a:pPr lvl="2"/>
            <a:r>
              <a:rPr lang="en-US" dirty="0" smtClean="0"/>
              <a:t>Key concepts</a:t>
            </a:r>
          </a:p>
          <a:p>
            <a:pPr lvl="2"/>
            <a:r>
              <a:rPr lang="en-US" dirty="0" smtClean="0"/>
              <a:t>Vocabulary words</a:t>
            </a:r>
          </a:p>
          <a:p>
            <a:pPr lvl="2"/>
            <a:r>
              <a:rPr lang="en-US" dirty="0" smtClean="0"/>
              <a:t>Units of measurements</a:t>
            </a:r>
          </a:p>
          <a:p>
            <a:pPr lvl="2"/>
            <a:r>
              <a:rPr lang="en-US" dirty="0" smtClean="0"/>
              <a:t>Variables</a:t>
            </a:r>
          </a:p>
          <a:p>
            <a:pPr lvl="2"/>
            <a:r>
              <a:rPr lang="en-US" dirty="0" smtClean="0"/>
              <a:t>Percentages</a:t>
            </a:r>
            <a:endParaRPr lang="en-US" dirty="0"/>
          </a:p>
        </p:txBody>
      </p:sp>
      <p:sp>
        <p:nvSpPr>
          <p:cNvPr id="4" name="Oval 3"/>
          <p:cNvSpPr/>
          <p:nvPr/>
        </p:nvSpPr>
        <p:spPr>
          <a:xfrm>
            <a:off x="838200" y="1600200"/>
            <a:ext cx="15240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04900" y="1600200"/>
            <a:ext cx="1447800" cy="584775"/>
          </a:xfrm>
          <a:prstGeom prst="rect">
            <a:avLst/>
          </a:prstGeom>
          <a:noFill/>
        </p:spPr>
        <p:txBody>
          <a:bodyPr wrap="square" rtlCol="0">
            <a:spAutoFit/>
          </a:bodyPr>
          <a:lstStyle/>
          <a:p>
            <a:r>
              <a:rPr lang="en-US" sz="3200" dirty="0" smtClean="0"/>
              <a:t>Circle</a:t>
            </a:r>
            <a:endParaRPr lang="en-US" sz="3200" dirty="0"/>
          </a:p>
        </p:txBody>
      </p:sp>
    </p:spTree>
    <p:extLst>
      <p:ext uri="{BB962C8B-B14F-4D97-AF65-F5344CB8AC3E}">
        <p14:creationId xmlns:p14="http://schemas.microsoft.com/office/powerpoint/2010/main" val="164852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heel(1)">
                                      <p:cBhvr>
                                        <p:cTn id="28" dur="2000"/>
                                        <p:tgtEl>
                                          <p:spTgt spid="3">
                                            <p:txEl>
                                              <p:pRg st="2" end="2"/>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heel(1)">
                                      <p:cBhvr>
                                        <p:cTn id="31" dur="2000"/>
                                        <p:tgtEl>
                                          <p:spTgt spid="3">
                                            <p:txEl>
                                              <p:pRg st="3" end="3"/>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heel(1)">
                                      <p:cBhvr>
                                        <p:cTn id="34" dur="2000"/>
                                        <p:tgtEl>
                                          <p:spTgt spid="3">
                                            <p:txEl>
                                              <p:pRg st="4" end="4"/>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par>
                                <p:cTn id="38" presetID="21" presetClass="entr" presetSubtype="1"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heel(1)">
                                      <p:cBhvr>
                                        <p:cTn id="4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3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Underline</a:t>
            </a:r>
            <a:r>
              <a:rPr lang="en-US" dirty="0" smtClean="0"/>
              <a:t> claims and other information relevant to the reading purpose.</a:t>
            </a:r>
          </a:p>
          <a:p>
            <a:pPr lvl="1"/>
            <a:r>
              <a:rPr lang="en-US" dirty="0" smtClean="0"/>
              <a:t>You might underline…</a:t>
            </a:r>
          </a:p>
          <a:p>
            <a:pPr lvl="2"/>
            <a:r>
              <a:rPr lang="en-US" dirty="0" smtClean="0"/>
              <a:t>Claims</a:t>
            </a:r>
          </a:p>
          <a:p>
            <a:pPr lvl="2"/>
            <a:r>
              <a:rPr lang="en-US" dirty="0" smtClean="0"/>
              <a:t>Data</a:t>
            </a:r>
          </a:p>
          <a:p>
            <a:pPr lvl="2"/>
            <a:r>
              <a:rPr lang="en-US" dirty="0" smtClean="0"/>
              <a:t>Definitions</a:t>
            </a:r>
          </a:p>
          <a:p>
            <a:pPr lvl="2"/>
            <a:r>
              <a:rPr lang="en-US" dirty="0" smtClean="0"/>
              <a:t>Descriptions</a:t>
            </a:r>
          </a:p>
          <a:p>
            <a:pPr lvl="2"/>
            <a:r>
              <a:rPr lang="en-US" dirty="0" smtClean="0"/>
              <a:t>Evidence</a:t>
            </a:r>
          </a:p>
          <a:p>
            <a:pPr lvl="2"/>
            <a:r>
              <a:rPr lang="en-US" dirty="0" smtClean="0"/>
              <a:t>Examples</a:t>
            </a:r>
          </a:p>
          <a:p>
            <a:pPr lvl="2"/>
            <a:r>
              <a:rPr lang="en-US" dirty="0" smtClean="0"/>
              <a:t>Main Ideas</a:t>
            </a:r>
          </a:p>
          <a:p>
            <a:pPr lvl="2"/>
            <a:r>
              <a:rPr lang="en-US" dirty="0" smtClean="0"/>
              <a:t>Methods </a:t>
            </a:r>
          </a:p>
          <a:p>
            <a:pPr lvl="2"/>
            <a:r>
              <a:rPr lang="en-US" dirty="0" smtClean="0"/>
              <a:t>Processes</a:t>
            </a:r>
          </a:p>
        </p:txBody>
      </p:sp>
    </p:spTree>
    <p:extLst>
      <p:ext uri="{BB962C8B-B14F-4D97-AF65-F5344CB8AC3E}">
        <p14:creationId xmlns:p14="http://schemas.microsoft.com/office/powerpoint/2010/main" val="47527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strategies to identify important information.</a:t>
            </a:r>
            <a:endParaRPr lang="en-US" dirty="0"/>
          </a:p>
        </p:txBody>
      </p:sp>
      <p:sp>
        <p:nvSpPr>
          <p:cNvPr id="3" name="Content Placeholder 2"/>
          <p:cNvSpPr>
            <a:spLocks noGrp="1"/>
          </p:cNvSpPr>
          <p:nvPr>
            <p:ph idx="1"/>
          </p:nvPr>
        </p:nvSpPr>
        <p:spPr/>
        <p:txBody>
          <a:bodyPr/>
          <a:lstStyle/>
          <a:p>
            <a:r>
              <a:rPr lang="en-US" dirty="0" smtClean="0"/>
              <a:t>Read the introduction to the chapters, labs or articles prior reading the text.</a:t>
            </a:r>
          </a:p>
          <a:p>
            <a:r>
              <a:rPr lang="en-US" dirty="0" smtClean="0"/>
              <a:t>Scan the text for visuals, vocabulary, italicized words, comprehension questions, or other reading aids.</a:t>
            </a:r>
          </a:p>
          <a:p>
            <a:r>
              <a:rPr lang="en-US" dirty="0" smtClean="0"/>
              <a:t>Preview chapter or unit headlines.</a:t>
            </a:r>
          </a:p>
          <a:p>
            <a:r>
              <a:rPr lang="en-US" dirty="0" smtClean="0"/>
              <a:t>If you can not write in the text what could you do?</a:t>
            </a:r>
          </a:p>
          <a:p>
            <a:endParaRPr lang="en-US" dirty="0"/>
          </a:p>
        </p:txBody>
      </p:sp>
    </p:spTree>
    <p:extLst>
      <p:ext uri="{BB962C8B-B14F-4D97-AF65-F5344CB8AC3E}">
        <p14:creationId xmlns:p14="http://schemas.microsoft.com/office/powerpoint/2010/main" val="72764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FLEAS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762000"/>
            <a:ext cx="792480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6716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 your text…..</a:t>
            </a:r>
            <a:endParaRPr lang="en-US" dirty="0"/>
          </a:p>
        </p:txBody>
      </p:sp>
      <p:sp>
        <p:nvSpPr>
          <p:cNvPr id="3" name="Content Placeholder 2"/>
          <p:cNvSpPr>
            <a:spLocks noGrp="1"/>
          </p:cNvSpPr>
          <p:nvPr>
            <p:ph idx="1"/>
          </p:nvPr>
        </p:nvSpPr>
        <p:spPr/>
        <p:txBody>
          <a:bodyPr/>
          <a:lstStyle/>
          <a:p>
            <a:r>
              <a:rPr lang="en-US" dirty="0" smtClean="0"/>
              <a:t>As you mark your text… could you also take </a:t>
            </a:r>
            <a:r>
              <a:rPr lang="en-US" dirty="0" err="1" smtClean="0"/>
              <a:t>cornell</a:t>
            </a:r>
            <a:r>
              <a:rPr lang="en-US" dirty="0" smtClean="0"/>
              <a:t> notes?</a:t>
            </a:r>
          </a:p>
          <a:p>
            <a:r>
              <a:rPr lang="en-US" dirty="0" smtClean="0"/>
              <a:t>How could note taking be another strategy to help you learn the text?</a:t>
            </a:r>
          </a:p>
        </p:txBody>
      </p:sp>
    </p:spTree>
    <p:extLst>
      <p:ext uri="{BB962C8B-B14F-4D97-AF65-F5344CB8AC3E}">
        <p14:creationId xmlns:p14="http://schemas.microsoft.com/office/powerpoint/2010/main" val="1785597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Why do fleas jump?</a:t>
            </a:r>
          </a:p>
          <a:p>
            <a:r>
              <a:rPr lang="en-US" dirty="0" smtClean="0"/>
              <a:t>Fleas eat animal’s?</a:t>
            </a:r>
          </a:p>
          <a:p>
            <a:r>
              <a:rPr lang="en-US" dirty="0" smtClean="0"/>
              <a:t>What  must fleas have in order to stay alive?</a:t>
            </a:r>
          </a:p>
          <a:p>
            <a:r>
              <a:rPr lang="en-US" dirty="0" smtClean="0"/>
              <a:t>How much blood does a flea drink each day?</a:t>
            </a:r>
          </a:p>
          <a:p>
            <a:r>
              <a:rPr lang="en-US" dirty="0" smtClean="0"/>
              <a:t>How high can fleas jump?</a:t>
            </a:r>
          </a:p>
          <a:p>
            <a:r>
              <a:rPr lang="en-US" dirty="0" smtClean="0"/>
              <a:t>How many times can a flea jump in an hour?</a:t>
            </a:r>
          </a:p>
          <a:p>
            <a:r>
              <a:rPr lang="en-US" dirty="0" smtClean="0"/>
              <a:t>Summarize how fleas are amazing insects.</a:t>
            </a:r>
          </a:p>
          <a:p>
            <a:endParaRPr lang="en-US" dirty="0"/>
          </a:p>
        </p:txBody>
      </p:sp>
    </p:spTree>
    <p:extLst>
      <p:ext uri="{BB962C8B-B14F-4D97-AF65-F5344CB8AC3E}">
        <p14:creationId xmlns:p14="http://schemas.microsoft.com/office/powerpoint/2010/main" val="801667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Cognitive exercise.</a:t>
            </a:r>
            <a:br>
              <a:rPr lang="en-US" dirty="0" smtClean="0"/>
            </a:br>
            <a:endParaRPr lang="en-US" dirty="0"/>
          </a:p>
        </p:txBody>
      </p:sp>
      <p:sp>
        <p:nvSpPr>
          <p:cNvPr id="3" name="Content Placeholder 2"/>
          <p:cNvSpPr>
            <a:spLocks noGrp="1"/>
          </p:cNvSpPr>
          <p:nvPr>
            <p:ph idx="1"/>
          </p:nvPr>
        </p:nvSpPr>
        <p:spPr/>
        <p:txBody>
          <a:bodyPr/>
          <a:lstStyle/>
          <a:p>
            <a:r>
              <a:rPr lang="en-US" dirty="0" smtClean="0"/>
              <a:t>1) How did this strategy improve your comprehension (remembering the information?</a:t>
            </a:r>
          </a:p>
          <a:p>
            <a:r>
              <a:rPr lang="en-US" dirty="0" smtClean="0"/>
              <a:t>2)Why would readers want to use these strategies?</a:t>
            </a:r>
          </a:p>
          <a:p>
            <a:r>
              <a:rPr lang="en-US" dirty="0" smtClean="0"/>
              <a:t>3) Should you use these strategies just for reading science?</a:t>
            </a:r>
            <a:endParaRPr lang="en-US" dirty="0"/>
          </a:p>
        </p:txBody>
      </p:sp>
    </p:spTree>
    <p:extLst>
      <p:ext uri="{BB962C8B-B14F-4D97-AF65-F5344CB8AC3E}">
        <p14:creationId xmlns:p14="http://schemas.microsoft.com/office/powerpoint/2010/main" val="92418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fontScale="90000"/>
          </a:bodyPr>
          <a:lstStyle/>
          <a:p>
            <a:r>
              <a:rPr lang="en-US" dirty="0" smtClean="0"/>
              <a:t>Lt: To be able to take Cornell notes and mark text. The</a:t>
            </a:r>
            <a:r>
              <a:rPr lang="en-US" b="1" dirty="0" smtClean="0"/>
              <a:t> purpose </a:t>
            </a:r>
            <a:r>
              <a:rPr lang="en-US" dirty="0" smtClean="0"/>
              <a:t>is to become more organized in our learning efforts. </a:t>
            </a:r>
            <a:r>
              <a:rPr lang="en-US" dirty="0" smtClean="0">
                <a:solidFill>
                  <a:srgbClr val="FF0000"/>
                </a:solidFill>
              </a:rPr>
              <a:t>Today you will take Cornell notes and mark text. </a:t>
            </a:r>
            <a:endParaRPr lang="en-US" dirty="0">
              <a:solidFill>
                <a:srgbClr val="FF0000"/>
              </a:solidFill>
            </a:endParaRPr>
          </a:p>
        </p:txBody>
      </p:sp>
      <p:sp>
        <p:nvSpPr>
          <p:cNvPr id="3" name="Content Placeholder 2"/>
          <p:cNvSpPr>
            <a:spLocks noGrp="1"/>
          </p:cNvSpPr>
          <p:nvPr>
            <p:ph idx="1"/>
          </p:nvPr>
        </p:nvSpPr>
        <p:spPr>
          <a:xfrm>
            <a:off x="457200" y="3276600"/>
            <a:ext cx="8229600" cy="2849563"/>
          </a:xfrm>
        </p:spPr>
        <p:txBody>
          <a:bodyPr/>
          <a:lstStyle/>
          <a:p>
            <a:r>
              <a:rPr lang="en-US" dirty="0" smtClean="0"/>
              <a:t>CW: Turn in Daily Catch, Learn Cornell notes and lean how to mark non-fiction text.</a:t>
            </a:r>
          </a:p>
          <a:p>
            <a:r>
              <a:rPr lang="en-US" dirty="0" smtClean="0"/>
              <a:t>HW: Complete class work</a:t>
            </a:r>
            <a:endParaRPr lang="en-US" dirty="0"/>
          </a:p>
        </p:txBody>
      </p:sp>
    </p:spTree>
    <p:extLst>
      <p:ext uri="{BB962C8B-B14F-4D97-AF65-F5344CB8AC3E}">
        <p14:creationId xmlns:p14="http://schemas.microsoft.com/office/powerpoint/2010/main" val="11396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Autofit/>
          </a:bodyPr>
          <a:lstStyle/>
          <a:p>
            <a:pPr algn="l"/>
            <a:r>
              <a:rPr lang="en-US" sz="3200" dirty="0" smtClean="0"/>
              <a:t>Lt: </a:t>
            </a:r>
            <a:r>
              <a:rPr lang="en-US" sz="3200" dirty="0" smtClean="0"/>
              <a:t>We will apply what we learned </a:t>
            </a:r>
            <a:r>
              <a:rPr lang="en-US" sz="3200" dirty="0" smtClean="0"/>
              <a:t>on note taking and marking the text as we learn about the layers of the Earth. The </a:t>
            </a:r>
            <a:r>
              <a:rPr lang="en-US" sz="3200" b="1" i="1" dirty="0" smtClean="0"/>
              <a:t>purpose </a:t>
            </a:r>
            <a:r>
              <a:rPr lang="en-US" sz="3200" i="1" dirty="0" smtClean="0"/>
              <a:t>is to become </a:t>
            </a:r>
            <a:r>
              <a:rPr lang="en-US" sz="3200" dirty="0" smtClean="0"/>
              <a:t>more organized in our </a:t>
            </a:r>
            <a:r>
              <a:rPr lang="en-US" sz="3200" dirty="0" smtClean="0"/>
              <a:t>learning to comprehend non-fiction text. </a:t>
            </a:r>
            <a:r>
              <a:rPr lang="en-US" sz="3200" dirty="0" smtClean="0">
                <a:solidFill>
                  <a:srgbClr val="FF0000"/>
                </a:solidFill>
              </a:rPr>
              <a:t>Today we will learn about the layers of the earth the marking the text and the Cornell note taking way.</a:t>
            </a:r>
            <a:endParaRPr lang="en-US" sz="3200" dirty="0">
              <a:solidFill>
                <a:srgbClr val="FF0000"/>
              </a:solidFill>
            </a:endParaRPr>
          </a:p>
        </p:txBody>
      </p:sp>
      <p:sp>
        <p:nvSpPr>
          <p:cNvPr id="3" name="Content Placeholder 2"/>
          <p:cNvSpPr>
            <a:spLocks noGrp="1"/>
          </p:cNvSpPr>
          <p:nvPr>
            <p:ph idx="1"/>
          </p:nvPr>
        </p:nvSpPr>
        <p:spPr>
          <a:xfrm>
            <a:off x="457200" y="4572000"/>
            <a:ext cx="8229600" cy="1554163"/>
          </a:xfrm>
        </p:spPr>
        <p:txBody>
          <a:bodyPr>
            <a:normAutofit fontScale="85000" lnSpcReduction="20000"/>
          </a:bodyPr>
          <a:lstStyle/>
          <a:p>
            <a:r>
              <a:rPr lang="en-US" dirty="0" smtClean="0"/>
              <a:t>CW: Turn in </a:t>
            </a:r>
            <a:r>
              <a:rPr lang="en-US" dirty="0" smtClean="0"/>
              <a:t>Cornell notes about Fleas, Read non-fiction/layers of the earth, mark text and take Cornell notes.</a:t>
            </a:r>
          </a:p>
          <a:p>
            <a:r>
              <a:rPr lang="en-US" dirty="0" smtClean="0"/>
              <a:t> HW</a:t>
            </a:r>
            <a:r>
              <a:rPr lang="en-US" dirty="0" smtClean="0"/>
              <a:t>: Complete class work</a:t>
            </a:r>
            <a:endParaRPr lang="en-US" dirty="0"/>
          </a:p>
        </p:txBody>
      </p:sp>
    </p:spTree>
    <p:extLst>
      <p:ext uri="{BB962C8B-B14F-4D97-AF65-F5344CB8AC3E}">
        <p14:creationId xmlns:p14="http://schemas.microsoft.com/office/powerpoint/2010/main" val="255081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927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normAutofit/>
          </a:bodyPr>
          <a:lstStyle/>
          <a:p>
            <a:r>
              <a:rPr lang="en-US" sz="4000" dirty="0" smtClean="0"/>
              <a:t>What are some strategies you use when reading non-fiction text to help you comprehend the materials.</a:t>
            </a:r>
            <a:endParaRPr lang="en-US" sz="4000" dirty="0"/>
          </a:p>
        </p:txBody>
      </p:sp>
    </p:spTree>
    <p:extLst>
      <p:ext uri="{BB962C8B-B14F-4D97-AF65-F5344CB8AC3E}">
        <p14:creationId xmlns:p14="http://schemas.microsoft.com/office/powerpoint/2010/main" val="200824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200" dirty="0" smtClean="0">
                <a:latin typeface="Times New Roman" pitchFamily="18" charset="0"/>
              </a:rPr>
              <a:t>Introduction</a:t>
            </a:r>
            <a:endParaRPr lang="en-US" sz="3200" dirty="0">
              <a:latin typeface="Times New Roman" pitchFamily="18" charset="0"/>
            </a:endParaRPr>
          </a:p>
        </p:txBody>
      </p:sp>
      <p:sp>
        <p:nvSpPr>
          <p:cNvPr id="23555" name="Rectangle 3"/>
          <p:cNvSpPr>
            <a:spLocks noGrp="1" noChangeArrowheads="1"/>
          </p:cNvSpPr>
          <p:nvPr>
            <p:ph type="body" idx="1"/>
          </p:nvPr>
        </p:nvSpPr>
        <p:spPr>
          <a:xfrm>
            <a:off x="1143000" y="2286000"/>
            <a:ext cx="7010400" cy="4114800"/>
          </a:xfrm>
        </p:spPr>
        <p:txBody>
          <a:bodyPr>
            <a:normAutofit/>
          </a:bodyPr>
          <a:lstStyle/>
          <a:p>
            <a:r>
              <a:rPr lang="en-US" dirty="0">
                <a:latin typeface="Times New Roman" pitchFamily="18" charset="0"/>
              </a:rPr>
              <a:t>How did you learn to take notes?</a:t>
            </a:r>
          </a:p>
          <a:p>
            <a:r>
              <a:rPr lang="en-US" dirty="0">
                <a:latin typeface="Times New Roman" pitchFamily="18" charset="0"/>
              </a:rPr>
              <a:t>How skilled are you at note-taking?</a:t>
            </a:r>
          </a:p>
          <a:p>
            <a:r>
              <a:rPr lang="en-US" dirty="0">
                <a:latin typeface="Times New Roman" pitchFamily="18" charset="0"/>
              </a:rPr>
              <a:t>How do you think taking good notes can contribute to your success as a student in middle school? </a:t>
            </a:r>
            <a:endParaRPr lang="en-US" dirty="0" smtClean="0">
              <a:latin typeface="Times New Roman" pitchFamily="18" charset="0"/>
            </a:endParaRPr>
          </a:p>
          <a:p>
            <a:r>
              <a:rPr lang="en-US" dirty="0" smtClean="0">
                <a:latin typeface="Times New Roman" pitchFamily="18" charset="0"/>
              </a:rPr>
              <a:t>Are </a:t>
            </a:r>
            <a:r>
              <a:rPr lang="en-US" dirty="0">
                <a:latin typeface="Times New Roman" pitchFamily="18" charset="0"/>
              </a:rPr>
              <a:t>there any other benefits to note-taking skills?</a:t>
            </a:r>
          </a:p>
        </p:txBody>
      </p:sp>
      <p:pic>
        <p:nvPicPr>
          <p:cNvPr id="23556" name="Picture 4" descr="MCj038261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3852487">
            <a:off x="7467600" y="1981200"/>
            <a:ext cx="838200"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13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down)">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arn(inVertical)">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barn(inVertical)">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barn(inVertical)">
                                      <p:cBhvr>
                                        <p:cTn id="22" dur="5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barn(inVertical)">
                                      <p:cBhvr>
                                        <p:cTn id="2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latin typeface="Times New Roman" pitchFamily="18" charset="0"/>
              </a:rPr>
              <a:t>Sometimes you take notes while listening to your teacher in class.</a:t>
            </a:r>
            <a:br>
              <a:rPr lang="en-US" dirty="0" smtClean="0">
                <a:latin typeface="Times New Roman" pitchFamily="18" charset="0"/>
              </a:rPr>
            </a:b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0"/>
            <a:ext cx="6234113" cy="481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2162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rmAutofit fontScale="90000"/>
          </a:bodyPr>
          <a:lstStyle/>
          <a:p>
            <a:r>
              <a:rPr lang="en-US" dirty="0" smtClean="0">
                <a:latin typeface="Times New Roman" pitchFamily="18" charset="0"/>
              </a:rPr>
              <a:t>Sometimes you take notes while you read (a textbook, or a poem, etc.)</a:t>
            </a:r>
            <a:br>
              <a:rPr lang="en-US" dirty="0" smtClean="0">
                <a:latin typeface="Times New Roman" pitchFamily="18" charset="0"/>
              </a:rPr>
            </a:br>
            <a:r>
              <a:rPr lang="en-US" dirty="0" smtClean="0">
                <a:latin typeface="Times New Roman" pitchFamily="18" charset="0"/>
              </a:rPr>
              <a:t/>
            </a:r>
            <a:br>
              <a:rPr lang="en-US" dirty="0" smtClean="0">
                <a:latin typeface="Times New Roman" pitchFamily="18" charset="0"/>
              </a:rPr>
            </a:br>
            <a:endParaRPr lang="en-US" dirty="0"/>
          </a:p>
        </p:txBody>
      </p:sp>
      <p:sp>
        <p:nvSpPr>
          <p:cNvPr id="3" name="Content Placeholder 2"/>
          <p:cNvSpPr>
            <a:spLocks noGrp="1"/>
          </p:cNvSpPr>
          <p:nvPr>
            <p:ph idx="1"/>
          </p:nvPr>
        </p:nvSpPr>
        <p:spPr>
          <a:xfrm>
            <a:off x="457200" y="2438400"/>
            <a:ext cx="8229600" cy="3687763"/>
          </a:xfrm>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057400"/>
            <a:ext cx="6208586"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823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997</Words>
  <Application>Microsoft Office PowerPoint</Application>
  <PresentationFormat>On-screen Show (4:3)</PresentationFormat>
  <Paragraphs>109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Cornell Notes and Marking Your Text </vt:lpstr>
      <vt:lpstr>Cornell Notes</vt:lpstr>
      <vt:lpstr>Lt: To be able to take Cornell notes and mark text. The purpose is to become more organized in our learning efforts. Today you will take Cornell notes and mark text. </vt:lpstr>
      <vt:lpstr>Lt: We will apply what we learned on note taking and marking the text as we learn about the layers of the Earth. The purpose is to become more organized in our learning to comprehend non-fiction text. Today we will learn about the layers of the earth the marking the text and the Cornell note taking way.</vt:lpstr>
      <vt:lpstr>PowerPoint Presentation</vt:lpstr>
      <vt:lpstr>Warm-Up</vt:lpstr>
      <vt:lpstr>Introduction</vt:lpstr>
      <vt:lpstr>Sometimes you take notes while listening to your teacher in class. </vt:lpstr>
      <vt:lpstr>Sometimes you take notes while you read (a textbook, or a poem, etc.)  </vt:lpstr>
      <vt:lpstr>Sometimes you take notes when watching a film, or a PowerPoint presentation.</vt:lpstr>
      <vt:lpstr>Where did this technique  come from?</vt:lpstr>
      <vt:lpstr>Cornell notes</vt:lpstr>
      <vt:lpstr>PowerPoint Presentation</vt:lpstr>
      <vt:lpstr>PowerPoint Presentation</vt:lpstr>
      <vt:lpstr>PowerPoint Presentation</vt:lpstr>
      <vt:lpstr>PowerPoint Presentation</vt:lpstr>
      <vt:lpstr>PowerPoint Presentation</vt:lpstr>
      <vt:lpstr>How take out a piece of paper..</vt:lpstr>
      <vt:lpstr>Marking the Text when you read…</vt:lpstr>
      <vt:lpstr>Strategy 1</vt:lpstr>
      <vt:lpstr>Strategy 2</vt:lpstr>
      <vt:lpstr>Strategy 3 </vt:lpstr>
      <vt:lpstr>More strategies to identify important information.</vt:lpstr>
      <vt:lpstr>FLEAS</vt:lpstr>
      <vt:lpstr>Mark your text…..</vt:lpstr>
      <vt:lpstr>Questions</vt:lpstr>
      <vt:lpstr> Cognitive exercise.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Cornell Notes and Marking Your Text</dc:title>
  <dc:creator>Sydney van der Wal</dc:creator>
  <cp:lastModifiedBy>Sydney van der Wal</cp:lastModifiedBy>
  <cp:revision>16</cp:revision>
  <dcterms:created xsi:type="dcterms:W3CDTF">2013-08-24T18:18:17Z</dcterms:created>
  <dcterms:modified xsi:type="dcterms:W3CDTF">2013-08-27T13:12:32Z</dcterms:modified>
</cp:coreProperties>
</file>