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7" r:id="rId4"/>
    <p:sldId id="263" r:id="rId5"/>
    <p:sldId id="258" r:id="rId6"/>
    <p:sldId id="274" r:id="rId7"/>
    <p:sldId id="275" r:id="rId8"/>
    <p:sldId id="260" r:id="rId9"/>
    <p:sldId id="261" r:id="rId10"/>
    <p:sldId id="262" r:id="rId11"/>
    <p:sldId id="264" r:id="rId12"/>
    <p:sldId id="265" r:id="rId13"/>
    <p:sldId id="266" r:id="rId14"/>
    <p:sldId id="268" r:id="rId15"/>
    <p:sldId id="267" r:id="rId16"/>
    <p:sldId id="269" r:id="rId17"/>
    <p:sldId id="270" r:id="rId18"/>
    <p:sldId id="271" r:id="rId19"/>
    <p:sldId id="272" r:id="rId20"/>
    <p:sldId id="273" r:id="rId21"/>
    <p:sldId id="276"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2EB43E8-1586-4AEE-9A1D-CF32AD5EBC0B}" type="datetimeFigureOut">
              <a:rPr lang="en-US" smtClean="0"/>
              <a:t>8/28/2013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553D189-9EEA-409D-B8F7-6132FAD916A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B43E8-1586-4AEE-9A1D-CF32AD5EBC0B}" type="datetimeFigureOut">
              <a:rPr lang="en-US" smtClean="0"/>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3D189-9EEA-409D-B8F7-6132FAD916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B43E8-1586-4AEE-9A1D-CF32AD5EBC0B}" type="datetimeFigureOut">
              <a:rPr lang="en-US" smtClean="0"/>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3D189-9EEA-409D-B8F7-6132FAD916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EB43E8-1586-4AEE-9A1D-CF32AD5EBC0B}" type="datetimeFigureOut">
              <a:rPr lang="en-US" smtClean="0"/>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3D189-9EEA-409D-B8F7-6132FAD916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B43E8-1586-4AEE-9A1D-CF32AD5EBC0B}" type="datetimeFigureOut">
              <a:rPr lang="en-US" smtClean="0"/>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3D189-9EEA-409D-B8F7-6132FAD916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2EB43E8-1586-4AEE-9A1D-CF32AD5EBC0B}" type="datetimeFigureOut">
              <a:rPr lang="en-US" smtClean="0"/>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3D189-9EEA-409D-B8F7-6132FAD916A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EB43E8-1586-4AEE-9A1D-CF32AD5EBC0B}" type="datetimeFigureOut">
              <a:rPr lang="en-US" smtClean="0"/>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3D189-9EEA-409D-B8F7-6132FAD916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EB43E8-1586-4AEE-9A1D-CF32AD5EBC0B}" type="datetimeFigureOut">
              <a:rPr lang="en-US" smtClean="0"/>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3D189-9EEA-409D-B8F7-6132FAD916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B43E8-1586-4AEE-9A1D-CF32AD5EBC0B}" type="datetimeFigureOut">
              <a:rPr lang="en-US" smtClean="0"/>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3D189-9EEA-409D-B8F7-6132FAD916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2EB43E8-1586-4AEE-9A1D-CF32AD5EBC0B}" type="datetimeFigureOut">
              <a:rPr lang="en-US" smtClean="0"/>
              <a:t>8/28/2013</a:t>
            </a:fld>
            <a:endParaRPr lang="en-US"/>
          </a:p>
        </p:txBody>
      </p:sp>
      <p:sp>
        <p:nvSpPr>
          <p:cNvPr id="7" name="Slide Number Placeholder 6"/>
          <p:cNvSpPr>
            <a:spLocks noGrp="1"/>
          </p:cNvSpPr>
          <p:nvPr>
            <p:ph type="sldNum" sz="quarter" idx="12"/>
          </p:nvPr>
        </p:nvSpPr>
        <p:spPr/>
        <p:txBody>
          <a:bodyPr/>
          <a:lstStyle/>
          <a:p>
            <a:fld id="{8553D189-9EEA-409D-B8F7-6132FAD916A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B43E8-1586-4AEE-9A1D-CF32AD5EBC0B}" type="datetimeFigureOut">
              <a:rPr lang="en-US" smtClean="0"/>
              <a:t>8/28/2013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553D189-9EEA-409D-B8F7-6132FAD916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2EB43E8-1586-4AEE-9A1D-CF32AD5EBC0B}" type="datetimeFigureOut">
              <a:rPr lang="en-US" smtClean="0"/>
              <a:t>8/28/2013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553D189-9EEA-409D-B8F7-6132FAD916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LKyrLFyOi04&amp;safe=activ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is Science Word Splash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7155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r>
              <a:rPr lang="en-US" dirty="0" smtClean="0"/>
              <a:t>Qualitative Observation</a:t>
            </a:r>
            <a:endParaRPr lang="en-US" dirty="0"/>
          </a:p>
        </p:txBody>
      </p:sp>
      <p:sp>
        <p:nvSpPr>
          <p:cNvPr id="3" name="Content Placeholder 2"/>
          <p:cNvSpPr>
            <a:spLocks noGrp="1"/>
          </p:cNvSpPr>
          <p:nvPr>
            <p:ph idx="1"/>
          </p:nvPr>
        </p:nvSpPr>
        <p:spPr>
          <a:xfrm>
            <a:off x="1043492" y="3657600"/>
            <a:ext cx="6777317" cy="2175029"/>
          </a:xfrm>
        </p:spPr>
        <p:txBody>
          <a:bodyPr>
            <a:normAutofit fontScale="6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Descriptions that does not deal with numbers. The chimpanzee is black, hairy, as large as a human, smells like the earth and has fingernails.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600200"/>
            <a:ext cx="4848367" cy="324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83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1066800"/>
          </a:xfrm>
        </p:spPr>
        <p:txBody>
          <a:bodyPr/>
          <a:lstStyle/>
          <a:p>
            <a:r>
              <a:rPr lang="en-US" dirty="0" smtClean="0"/>
              <a:t>Quantitative Observation</a:t>
            </a:r>
            <a:endParaRPr lang="en-US" dirty="0"/>
          </a:p>
        </p:txBody>
      </p:sp>
      <p:sp>
        <p:nvSpPr>
          <p:cNvPr id="3" name="Content Placeholder 2"/>
          <p:cNvSpPr>
            <a:spLocks noGrp="1"/>
          </p:cNvSpPr>
          <p:nvPr>
            <p:ph idx="1"/>
          </p:nvPr>
        </p:nvSpPr>
        <p:spPr>
          <a:xfrm>
            <a:off x="1043492" y="3581400"/>
            <a:ext cx="6777317" cy="2251229"/>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Descriptions that does deal with numbers. The chimpanzee has 2 ears, 1 nose,  10 fingernails, and is 556 cm tall.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4572" y="1524000"/>
            <a:ext cx="4848367" cy="324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4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124200"/>
            <a:ext cx="8229600" cy="3657600"/>
          </a:xfrm>
        </p:spPr>
        <p:txBody>
          <a:bodyPr>
            <a:normAutofit fontScale="92500" lnSpcReduction="20000"/>
          </a:bodyPr>
          <a:lstStyle/>
          <a:p>
            <a:endParaRPr lang="en-US" dirty="0" smtClean="0"/>
          </a:p>
          <a:p>
            <a:endParaRPr lang="en-US" dirty="0"/>
          </a:p>
          <a:p>
            <a:endParaRPr lang="en-US" dirty="0" smtClean="0"/>
          </a:p>
          <a:p>
            <a:pPr marL="0" indent="0">
              <a:buNone/>
            </a:pPr>
            <a:r>
              <a:rPr lang="en-US" dirty="0"/>
              <a:t>The chimp picked off a handful of leaves from the tree and chewed on them. Then it took the leaves out of its mouth and pushed them into the tree hollow. When the chimp pulled the leaves back out, Jane saw the gleam of water. The chimp then put the wet leaves back in its mouth</a:t>
            </a:r>
            <a:r>
              <a:rPr lang="en-US" dirty="0" smtClean="0"/>
              <a:t>.</a:t>
            </a:r>
          </a:p>
          <a:p>
            <a:pPr marL="0" indent="0">
              <a:buNone/>
            </a:pPr>
            <a:r>
              <a:rPr lang="en-US" dirty="0"/>
              <a:t>What was the chimpanzee doing? </a:t>
            </a:r>
            <a:endParaRPr lang="en-US" dirty="0" smtClean="0"/>
          </a:p>
          <a:p>
            <a:pPr marL="0" indent="0">
              <a:buNone/>
            </a:pPr>
            <a:r>
              <a:rPr lang="en-US" dirty="0" smtClean="0"/>
              <a:t>Jane </a:t>
            </a:r>
            <a:r>
              <a:rPr lang="en-US" dirty="0"/>
              <a:t>reasoned that the chimpanzee might be using the chewed leaves like a sponge to soak up water.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066800"/>
            <a:ext cx="42862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7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Jane was……</a:t>
            </a:r>
          </a:p>
          <a:p>
            <a:pPr marL="0" indent="0">
              <a:buNone/>
            </a:pPr>
            <a:r>
              <a:rPr lang="en-US" sz="15000" b="1" dirty="0" smtClean="0"/>
              <a:t>Inferring</a:t>
            </a:r>
          </a:p>
          <a:p>
            <a:pPr marL="0" indent="0">
              <a:buNone/>
            </a:pPr>
            <a:r>
              <a:rPr lang="en-US" dirty="0"/>
              <a:t>Making an inference doesn’t mean guessing wildly. Inferences are based on reasoning from what you already know. </a:t>
            </a:r>
            <a:endParaRPr lang="en-US" b="1" dirty="0"/>
          </a:p>
        </p:txBody>
      </p:sp>
    </p:spTree>
    <p:extLst>
      <p:ext uri="{BB962C8B-B14F-4D97-AF65-F5344CB8AC3E}">
        <p14:creationId xmlns:p14="http://schemas.microsoft.com/office/powerpoint/2010/main" val="130444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43000"/>
            <a:ext cx="568135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877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177143"/>
            <a:ext cx="8229600" cy="3949020"/>
          </a:xfrm>
        </p:spPr>
        <p:txBody>
          <a:bodyPr>
            <a:normAutofit/>
          </a:bodyPr>
          <a:lstStyle/>
          <a:p>
            <a:r>
              <a:rPr lang="en-US" dirty="0"/>
              <a:t>Through her observations, Jane learned that when a chimpanzee is frightened or angry, its hairs stand on end. This response is sometimes followed by threatening gestures such as charging, throwing rocks, and shaking trees, or even an attack. Therefore, if Jane sees a chimp with its hairs on end, she can predict that there might be danger and move away.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0"/>
            <a:ext cx="2057400" cy="202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2990850" cy="198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417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means…</a:t>
            </a:r>
            <a:endParaRPr lang="en-US" dirty="0"/>
          </a:p>
        </p:txBody>
      </p:sp>
      <p:sp>
        <p:nvSpPr>
          <p:cNvPr id="3" name="Content Placeholder 2"/>
          <p:cNvSpPr>
            <a:spLocks noGrp="1"/>
          </p:cNvSpPr>
          <p:nvPr>
            <p:ph idx="1"/>
          </p:nvPr>
        </p:nvSpPr>
        <p:spPr/>
        <p:txBody>
          <a:bodyPr/>
          <a:lstStyle/>
          <a:p>
            <a:pPr marL="0" indent="0">
              <a:buNone/>
            </a:pPr>
            <a:r>
              <a:rPr lang="en-US" dirty="0" smtClean="0"/>
              <a:t>Making </a:t>
            </a:r>
            <a:r>
              <a:rPr lang="en-US" dirty="0"/>
              <a:t>a forecast of what will happen in the future based on past experience or </a:t>
            </a:r>
            <a:r>
              <a:rPr lang="en-US" dirty="0" smtClean="0"/>
              <a:t>evidence.</a:t>
            </a:r>
            <a:endParaRPr lang="en-US" dirty="0"/>
          </a:p>
        </p:txBody>
      </p:sp>
    </p:spTree>
    <p:extLst>
      <p:ext uri="{BB962C8B-B14F-4D97-AF65-F5344CB8AC3E}">
        <p14:creationId xmlns:p14="http://schemas.microsoft.com/office/powerpoint/2010/main" val="81914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Classify</a:t>
            </a:r>
            <a:endParaRPr lang="en-US" dirty="0"/>
          </a:p>
        </p:txBody>
      </p:sp>
      <p:sp>
        <p:nvSpPr>
          <p:cNvPr id="3" name="Content Placeholder 2"/>
          <p:cNvSpPr>
            <a:spLocks noGrp="1"/>
          </p:cNvSpPr>
          <p:nvPr>
            <p:ph idx="1"/>
          </p:nvPr>
        </p:nvSpPr>
        <p:spPr>
          <a:xfrm>
            <a:off x="457200" y="2438400"/>
            <a:ext cx="8229600" cy="4419600"/>
          </a:xfrm>
        </p:spPr>
        <p:txBody>
          <a:bodyPr>
            <a:normAutofit/>
          </a:bodyPr>
          <a:lstStyle/>
          <a:p>
            <a:endParaRPr lang="en-US" dirty="0" smtClean="0"/>
          </a:p>
          <a:p>
            <a:endParaRPr lang="en-US" dirty="0"/>
          </a:p>
          <a:p>
            <a:endParaRPr lang="en-US" dirty="0" smtClean="0"/>
          </a:p>
          <a:p>
            <a:endParaRPr lang="en-US" dirty="0"/>
          </a:p>
          <a:p>
            <a:endParaRPr lang="en-US" dirty="0" smtClean="0"/>
          </a:p>
          <a:p>
            <a:r>
              <a:rPr lang="en-US" dirty="0"/>
              <a:t>Suppose Jane wanted to know how much time </a:t>
            </a:r>
            <a:r>
              <a:rPr lang="en-US" dirty="0" err="1"/>
              <a:t>Jomeo</a:t>
            </a:r>
            <a:r>
              <a:rPr lang="en-US" dirty="0"/>
              <a:t> spent feeding or resting that morning. She could find out by classifying </a:t>
            </a:r>
            <a:r>
              <a:rPr lang="en-US" dirty="0" err="1"/>
              <a:t>Jomeo’s</a:t>
            </a:r>
            <a:r>
              <a:rPr lang="en-US" dirty="0"/>
              <a:t> actions into several categories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0"/>
            <a:ext cx="4921680" cy="387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202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a:t>
            </a:r>
            <a:endParaRPr lang="en-US" dirty="0"/>
          </a:p>
        </p:txBody>
      </p:sp>
      <p:sp>
        <p:nvSpPr>
          <p:cNvPr id="3" name="Content Placeholder 2"/>
          <p:cNvSpPr>
            <a:spLocks noGrp="1"/>
          </p:cNvSpPr>
          <p:nvPr>
            <p:ph idx="1"/>
          </p:nvPr>
        </p:nvSpPr>
        <p:spPr/>
        <p:txBody>
          <a:bodyPr/>
          <a:lstStyle/>
          <a:p>
            <a:r>
              <a:rPr lang="en-US" dirty="0"/>
              <a:t>Jane could group together all the information about </a:t>
            </a:r>
            <a:r>
              <a:rPr lang="en-US" dirty="0" err="1"/>
              <a:t>Jomeo’s</a:t>
            </a:r>
            <a:r>
              <a:rPr lang="en-US" dirty="0"/>
              <a:t> feeding habits or his resting behavior. This would also make it easier to compare </a:t>
            </a:r>
            <a:r>
              <a:rPr lang="en-US" dirty="0" err="1"/>
              <a:t>Jomeo’s</a:t>
            </a:r>
            <a:r>
              <a:rPr lang="en-US" dirty="0"/>
              <a:t> actions to those of other chimps.</a:t>
            </a:r>
          </a:p>
          <a:p>
            <a:r>
              <a:rPr lang="en-US" dirty="0" smtClean="0"/>
              <a:t> Classify means…</a:t>
            </a:r>
          </a:p>
          <a:p>
            <a:pPr marL="0" indent="0">
              <a:buNone/>
            </a:pPr>
            <a:r>
              <a:rPr lang="en-US" dirty="0" smtClean="0"/>
              <a:t>Is </a:t>
            </a:r>
            <a:r>
              <a:rPr lang="en-US" dirty="0"/>
              <a:t>the process of grouping together items that are alike in some </a:t>
            </a:r>
            <a:r>
              <a:rPr lang="en-US" dirty="0" smtClean="0"/>
              <a:t>way.</a:t>
            </a:r>
            <a:endParaRPr lang="en-US" dirty="0"/>
          </a:p>
        </p:txBody>
      </p:sp>
    </p:spTree>
    <p:extLst>
      <p:ext uri="{BB962C8B-B14F-4D97-AF65-F5344CB8AC3E}">
        <p14:creationId xmlns:p14="http://schemas.microsoft.com/office/powerpoint/2010/main" val="46343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990600"/>
          </a:xfrm>
        </p:spPr>
        <p:txBody>
          <a:bodyPr/>
          <a:lstStyle/>
          <a:p>
            <a:r>
              <a:rPr lang="en-US" dirty="0" smtClean="0"/>
              <a:t>Modeling</a:t>
            </a:r>
            <a:endParaRPr lang="en-US" dirty="0"/>
          </a:p>
        </p:txBody>
      </p:sp>
      <p:sp>
        <p:nvSpPr>
          <p:cNvPr id="3" name="Content Placeholder 2"/>
          <p:cNvSpPr>
            <a:spLocks noGrp="1"/>
          </p:cNvSpPr>
          <p:nvPr>
            <p:ph idx="1"/>
          </p:nvPr>
        </p:nvSpPr>
        <p:spPr>
          <a:xfrm>
            <a:off x="1043492" y="1524000"/>
            <a:ext cx="6777317" cy="4308629"/>
          </a:xfrm>
        </p:spPr>
        <p:txBody>
          <a:bodyPr>
            <a:normAutofit/>
          </a:bodyPr>
          <a:lstStyle/>
          <a:p>
            <a:r>
              <a:rPr lang="en-US" dirty="0"/>
              <a:t>How far do chimpanzees travel? Where do they go? Sometimes, Jane’s research team would follow a particular chimpanzee for many days at a time</a:t>
            </a:r>
            <a:r>
              <a:rPr lang="en-US" dirty="0" smtClean="0"/>
              <a:t>.</a:t>
            </a:r>
          </a:p>
          <a:p>
            <a:pPr marL="0" indent="0">
              <a:buNone/>
            </a:pPr>
            <a:r>
              <a:rPr lang="en-US" dirty="0"/>
              <a:t>	</a:t>
            </a:r>
            <a:r>
              <a:rPr lang="en-US" dirty="0" smtClean="0"/>
              <a:t>		</a:t>
            </a:r>
            <a:r>
              <a:rPr lang="en-US" dirty="0" err="1" smtClean="0"/>
              <a:t>Jomeo’s</a:t>
            </a:r>
            <a:r>
              <a:rPr lang="en-US" dirty="0" smtClean="0"/>
              <a:t> </a:t>
            </a:r>
            <a:r>
              <a:rPr lang="en-US" dirty="0"/>
              <a:t>journey through </a:t>
            </a:r>
            <a:r>
              <a:rPr lang="en-US" dirty="0" smtClean="0"/>
              <a:t>			the </a:t>
            </a:r>
            <a:r>
              <a:rPr lang="en-US" dirty="0"/>
              <a:t>forest over the course </a:t>
            </a:r>
            <a:r>
              <a:rPr lang="en-US" dirty="0" smtClean="0"/>
              <a:t>			of </a:t>
            </a:r>
            <a:r>
              <a:rPr lang="en-US" dirty="0"/>
              <a:t>one day.</a:t>
            </a:r>
            <a:endParaRPr lang="en-US" dirty="0" smtClean="0"/>
          </a:p>
          <a:p>
            <a:pPr lvl="3"/>
            <a:endParaRPr lang="en-US" dirty="0" smtClean="0"/>
          </a:p>
          <a:p>
            <a:pPr lvl="8"/>
            <a:r>
              <a:rPr lang="en-US" dirty="0"/>
              <a:t> </a:t>
            </a:r>
            <a:r>
              <a:rPr lang="en-US" dirty="0" smtClean="0"/>
              <a:t>              This is a model of </a:t>
            </a:r>
            <a:r>
              <a:rPr lang="en-US" dirty="0" err="1" smtClean="0"/>
              <a:t>Jomeo’s</a:t>
            </a:r>
            <a:r>
              <a:rPr lang="en-US" dirty="0" smtClean="0"/>
              <a:t> </a:t>
            </a:r>
          </a:p>
          <a:p>
            <a:pPr lvl="8"/>
            <a:r>
              <a:rPr lang="en-US" dirty="0"/>
              <a:t> </a:t>
            </a:r>
            <a:r>
              <a:rPr lang="en-US" dirty="0" smtClean="0"/>
              <a:t>               journey.</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28575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3695700" y="5334000"/>
            <a:ext cx="1485900" cy="762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76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a:bodyPr>
          <a:lstStyle/>
          <a:p>
            <a:pPr algn="l"/>
            <a:r>
              <a:rPr lang="en-US" sz="3200" dirty="0" smtClean="0"/>
              <a:t>LT: We are learning the skills and attitudes of a scientist. The </a:t>
            </a:r>
            <a:r>
              <a:rPr lang="en-US" sz="3200" b="1" dirty="0" smtClean="0">
                <a:solidFill>
                  <a:schemeClr val="accent2"/>
                </a:solidFill>
              </a:rPr>
              <a:t>purpose</a:t>
            </a:r>
            <a:r>
              <a:rPr lang="en-US" sz="3200" dirty="0" smtClean="0"/>
              <a:t> is to apply these skills to our own scientific experiences. </a:t>
            </a:r>
            <a:r>
              <a:rPr lang="en-US" sz="3200" b="1" dirty="0" smtClean="0">
                <a:solidFill>
                  <a:schemeClr val="accent3">
                    <a:lumMod val="50000"/>
                  </a:schemeClr>
                </a:solidFill>
              </a:rPr>
              <a:t>Today we will learn 7 scientific skills and 4 attitudes of a scientist. </a:t>
            </a:r>
            <a:endParaRPr lang="en-US" sz="3200" b="1" dirty="0">
              <a:solidFill>
                <a:schemeClr val="accent3">
                  <a:lumMod val="50000"/>
                </a:schemeClr>
              </a:solidFill>
            </a:endParaRPr>
          </a:p>
        </p:txBody>
      </p:sp>
      <p:sp>
        <p:nvSpPr>
          <p:cNvPr id="3" name="Content Placeholder 2"/>
          <p:cNvSpPr>
            <a:spLocks noGrp="1"/>
          </p:cNvSpPr>
          <p:nvPr>
            <p:ph idx="1"/>
          </p:nvPr>
        </p:nvSpPr>
        <p:spPr>
          <a:xfrm>
            <a:off x="457200" y="3810000"/>
            <a:ext cx="8229600" cy="2316163"/>
          </a:xfrm>
        </p:spPr>
        <p:txBody>
          <a:bodyPr/>
          <a:lstStyle/>
          <a:p>
            <a:r>
              <a:rPr lang="en-US" dirty="0" smtClean="0"/>
              <a:t>Warm up: What skills do scientists use to learn about the natural world?</a:t>
            </a:r>
          </a:p>
          <a:p>
            <a:r>
              <a:rPr lang="en-US" dirty="0" smtClean="0"/>
              <a:t>CW: Show completed slow flyer lab,</a:t>
            </a:r>
          </a:p>
          <a:p>
            <a:pPr marL="68580" indent="0">
              <a:buNone/>
            </a:pPr>
            <a:r>
              <a:rPr lang="en-US" dirty="0"/>
              <a:t>	</a:t>
            </a:r>
            <a:r>
              <a:rPr lang="en-US" dirty="0" smtClean="0"/>
              <a:t>Jane </a:t>
            </a:r>
            <a:r>
              <a:rPr lang="en-US" dirty="0" err="1" smtClean="0"/>
              <a:t>Goodall</a:t>
            </a:r>
            <a:r>
              <a:rPr lang="en-US" dirty="0" smtClean="0"/>
              <a:t>, vocab </a:t>
            </a:r>
          </a:p>
          <a:p>
            <a:r>
              <a:rPr lang="en-US" dirty="0" smtClean="0"/>
              <a:t>HW: Complete class work</a:t>
            </a:r>
            <a:endParaRPr lang="en-US" dirty="0"/>
          </a:p>
        </p:txBody>
      </p:sp>
    </p:spTree>
    <p:extLst>
      <p:ext uri="{BB962C8B-B14F-4D97-AF65-F5344CB8AC3E}">
        <p14:creationId xmlns:p14="http://schemas.microsoft.com/office/powerpoint/2010/main" val="1227891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a:t>
            </a:r>
            <a:endParaRPr lang="en-US" dirty="0"/>
          </a:p>
        </p:txBody>
      </p:sp>
      <p:sp>
        <p:nvSpPr>
          <p:cNvPr id="3" name="Content Placeholder 2"/>
          <p:cNvSpPr>
            <a:spLocks noGrp="1"/>
          </p:cNvSpPr>
          <p:nvPr>
            <p:ph idx="1"/>
          </p:nvPr>
        </p:nvSpPr>
        <p:spPr/>
        <p:txBody>
          <a:bodyPr/>
          <a:lstStyle/>
          <a:p>
            <a:r>
              <a:rPr lang="en-US" dirty="0"/>
              <a:t>Making models involves creating representations of complex objects or processes. </a:t>
            </a:r>
            <a:endParaRPr lang="en-US" dirty="0" smtClean="0"/>
          </a:p>
          <a:p>
            <a:r>
              <a:rPr lang="en-US" dirty="0" smtClean="0"/>
              <a:t>Models </a:t>
            </a:r>
            <a:r>
              <a:rPr lang="en-US" dirty="0"/>
              <a:t>help people study and understand things that are complex or that can’t be observed directly</a:t>
            </a:r>
          </a:p>
        </p:txBody>
      </p:sp>
    </p:spTree>
    <p:extLst>
      <p:ext uri="{BB962C8B-B14F-4D97-AF65-F5344CB8AC3E}">
        <p14:creationId xmlns:p14="http://schemas.microsoft.com/office/powerpoint/2010/main" val="325100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Now…..take </a:t>
            </a:r>
            <a:r>
              <a:rPr lang="en-US" dirty="0"/>
              <a:t>a pencil and draw a picture of what the meaning means to you on the front of </a:t>
            </a:r>
            <a:r>
              <a:rPr lang="en-US" dirty="0" smtClean="0"/>
              <a:t>each vocabulary word card. </a:t>
            </a:r>
            <a:endParaRPr lang="en-US" dirty="0"/>
          </a:p>
        </p:txBody>
      </p:sp>
    </p:spTree>
    <p:extLst>
      <p:ext uri="{BB962C8B-B14F-4D97-AF65-F5344CB8AC3E}">
        <p14:creationId xmlns:p14="http://schemas.microsoft.com/office/powerpoint/2010/main" val="2066150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vert="horz">
            <a:normAutofit fontScale="70000" lnSpcReduction="20000"/>
          </a:bodyPr>
          <a:lstStyle/>
          <a:p>
            <a:r>
              <a:rPr lang="en-US" sz="6200" dirty="0" smtClean="0">
                <a:solidFill>
                  <a:schemeClr val="accent4">
                    <a:lumMod val="75000"/>
                  </a:schemeClr>
                </a:solidFill>
                <a:latin typeface="BatangChe" pitchFamily="49" charset="-127"/>
                <a:ea typeface="BatangChe" pitchFamily="49" charset="-127"/>
              </a:rPr>
              <a:t>Observing</a:t>
            </a:r>
          </a:p>
          <a:p>
            <a:r>
              <a:rPr lang="en-US" dirty="0" smtClean="0">
                <a:solidFill>
                  <a:schemeClr val="accent2">
                    <a:lumMod val="75000"/>
                  </a:schemeClr>
                </a:solidFill>
                <a:latin typeface="Algerian" pitchFamily="82" charset="0"/>
              </a:rPr>
              <a:t>Qualitative Observation</a:t>
            </a:r>
          </a:p>
          <a:p>
            <a:r>
              <a:rPr lang="en-US" sz="1800" dirty="0" smtClean="0">
                <a:solidFill>
                  <a:schemeClr val="bg2">
                    <a:lumMod val="50000"/>
                  </a:schemeClr>
                </a:solidFill>
                <a:latin typeface="Baskerville Old Face" pitchFamily="18" charset="0"/>
              </a:rPr>
              <a:t>Quantitative Observation</a:t>
            </a:r>
          </a:p>
          <a:p>
            <a:r>
              <a:rPr lang="en-US" sz="7700" dirty="0" smtClean="0"/>
              <a:t>Inferring</a:t>
            </a:r>
          </a:p>
          <a:p>
            <a:r>
              <a:rPr lang="en-US" dirty="0" smtClean="0">
                <a:solidFill>
                  <a:schemeClr val="accent1">
                    <a:lumMod val="60000"/>
                    <a:lumOff val="40000"/>
                  </a:schemeClr>
                </a:solidFill>
              </a:rPr>
              <a:t>Predicting</a:t>
            </a:r>
          </a:p>
          <a:p>
            <a:r>
              <a:rPr lang="en-US" dirty="0" smtClean="0">
                <a:solidFill>
                  <a:schemeClr val="accent3">
                    <a:lumMod val="75000"/>
                  </a:schemeClr>
                </a:solidFill>
                <a:latin typeface="Bernard MT Condensed" pitchFamily="18" charset="0"/>
              </a:rPr>
              <a:t>Classifying</a:t>
            </a:r>
          </a:p>
          <a:p>
            <a:r>
              <a:rPr lang="en-US" sz="6400" dirty="0" smtClean="0">
                <a:solidFill>
                  <a:schemeClr val="tx1">
                    <a:lumMod val="75000"/>
                    <a:lumOff val="25000"/>
                  </a:schemeClr>
                </a:solidFill>
                <a:latin typeface="Brush Script MT" pitchFamily="66" charset="0"/>
              </a:rPr>
              <a:t>Modeling</a:t>
            </a:r>
          </a:p>
          <a:p>
            <a:r>
              <a:rPr lang="en-US" sz="6400" dirty="0" smtClean="0">
                <a:solidFill>
                  <a:schemeClr val="accent6">
                    <a:lumMod val="60000"/>
                    <a:lumOff val="40000"/>
                  </a:schemeClr>
                </a:solidFill>
                <a:latin typeface="David" pitchFamily="34" charset="-79"/>
                <a:cs typeface="David" pitchFamily="34" charset="-79"/>
              </a:rPr>
              <a:t>Curiosity</a:t>
            </a:r>
          </a:p>
          <a:p>
            <a:r>
              <a:rPr lang="en-US" sz="1800" dirty="0" smtClean="0">
                <a:solidFill>
                  <a:schemeClr val="accent2">
                    <a:lumMod val="50000"/>
                  </a:schemeClr>
                </a:solidFill>
                <a:latin typeface="BatangChe" pitchFamily="49" charset="-127"/>
                <a:ea typeface="BatangChe" pitchFamily="49" charset="-127"/>
              </a:rPr>
              <a:t>Open-</a:t>
            </a:r>
            <a:r>
              <a:rPr lang="en-US" sz="1800" dirty="0" err="1" smtClean="0">
                <a:solidFill>
                  <a:schemeClr val="accent2">
                    <a:lumMod val="50000"/>
                  </a:schemeClr>
                </a:solidFill>
                <a:latin typeface="BatangChe" pitchFamily="49" charset="-127"/>
                <a:ea typeface="BatangChe" pitchFamily="49" charset="-127"/>
              </a:rPr>
              <a:t>mindness</a:t>
            </a:r>
            <a:endParaRPr lang="en-US" sz="1800" dirty="0" smtClean="0">
              <a:solidFill>
                <a:schemeClr val="accent2">
                  <a:lumMod val="50000"/>
                </a:schemeClr>
              </a:solidFill>
              <a:latin typeface="BatangChe" pitchFamily="49" charset="-127"/>
              <a:ea typeface="BatangChe" pitchFamily="49" charset="-127"/>
            </a:endParaRPr>
          </a:p>
          <a:p>
            <a:r>
              <a:rPr lang="en-US" dirty="0" smtClean="0">
                <a:latin typeface="Algerian" pitchFamily="82" charset="0"/>
              </a:rPr>
              <a:t>Creativity</a:t>
            </a:r>
          </a:p>
          <a:p>
            <a:r>
              <a:rPr lang="en-US" sz="9300" dirty="0" smtClean="0">
                <a:solidFill>
                  <a:schemeClr val="accent6">
                    <a:lumMod val="75000"/>
                  </a:schemeClr>
                </a:solidFill>
              </a:rPr>
              <a:t>Honesty</a:t>
            </a:r>
          </a:p>
          <a:p>
            <a:endParaRPr lang="en-US" dirty="0"/>
          </a:p>
        </p:txBody>
      </p:sp>
    </p:spTree>
    <p:extLst>
      <p:ext uri="{BB962C8B-B14F-4D97-AF65-F5344CB8AC3E}">
        <p14:creationId xmlns:p14="http://schemas.microsoft.com/office/powerpoint/2010/main" val="2899001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a:bodyPr>
          <a:lstStyle/>
          <a:p>
            <a:pPr algn="l"/>
            <a:r>
              <a:rPr lang="en-US" sz="3200" dirty="0" smtClean="0"/>
              <a:t>LT: We are learning the skills and attitudes of a scientist. The </a:t>
            </a:r>
            <a:r>
              <a:rPr lang="en-US" sz="3200" b="1" dirty="0" smtClean="0">
                <a:solidFill>
                  <a:schemeClr val="accent2"/>
                </a:solidFill>
              </a:rPr>
              <a:t>purpose</a:t>
            </a:r>
            <a:r>
              <a:rPr lang="en-US" sz="3200" dirty="0" smtClean="0"/>
              <a:t> is to apply these skills to our own scientific experiences. </a:t>
            </a:r>
            <a:r>
              <a:rPr lang="en-US" sz="3200" b="1" dirty="0" smtClean="0">
                <a:solidFill>
                  <a:schemeClr val="accent3">
                    <a:lumMod val="50000"/>
                  </a:schemeClr>
                </a:solidFill>
              </a:rPr>
              <a:t>Today we will learn 7 scientific skills and 4 attitudes of a scientist. </a:t>
            </a:r>
            <a:endParaRPr lang="en-US" sz="3200" b="1" dirty="0">
              <a:solidFill>
                <a:schemeClr val="accent3">
                  <a:lumMod val="50000"/>
                </a:schemeClr>
              </a:solidFill>
            </a:endParaRPr>
          </a:p>
        </p:txBody>
      </p:sp>
      <p:sp>
        <p:nvSpPr>
          <p:cNvPr id="3" name="Content Placeholder 2"/>
          <p:cNvSpPr>
            <a:spLocks noGrp="1"/>
          </p:cNvSpPr>
          <p:nvPr>
            <p:ph idx="1"/>
          </p:nvPr>
        </p:nvSpPr>
        <p:spPr>
          <a:xfrm>
            <a:off x="457200" y="3810000"/>
            <a:ext cx="8229600" cy="2316163"/>
          </a:xfrm>
        </p:spPr>
        <p:txBody>
          <a:bodyPr>
            <a:normAutofit fontScale="92500"/>
          </a:bodyPr>
          <a:lstStyle/>
          <a:p>
            <a:r>
              <a:rPr lang="en-US" dirty="0" smtClean="0"/>
              <a:t>Warm up: </a:t>
            </a:r>
            <a:r>
              <a:rPr lang="en-US" dirty="0" smtClean="0"/>
              <a:t>Write the “Today sentence above in your warm-up section. </a:t>
            </a:r>
          </a:p>
          <a:p>
            <a:r>
              <a:rPr lang="en-US" dirty="0" smtClean="0"/>
              <a:t>CW</a:t>
            </a:r>
            <a:r>
              <a:rPr lang="en-US" dirty="0" smtClean="0"/>
              <a:t>: </a:t>
            </a:r>
            <a:r>
              <a:rPr lang="en-US" dirty="0" smtClean="0"/>
              <a:t>Show Cornell notes on Jane </a:t>
            </a:r>
            <a:r>
              <a:rPr lang="en-US" dirty="0" err="1" smtClean="0"/>
              <a:t>Goodall</a:t>
            </a:r>
            <a:r>
              <a:rPr lang="en-US" dirty="0" smtClean="0"/>
              <a:t> video, vocabulary (many are still missing their </a:t>
            </a:r>
            <a:r>
              <a:rPr lang="en-US" smtClean="0"/>
              <a:t>slow flyer lab)</a:t>
            </a:r>
            <a:endParaRPr lang="en-US" dirty="0" smtClean="0"/>
          </a:p>
          <a:p>
            <a:pPr marL="68580" indent="0">
              <a:buNone/>
            </a:pPr>
            <a:r>
              <a:rPr lang="en-US" dirty="0"/>
              <a:t>	</a:t>
            </a:r>
            <a:r>
              <a:rPr lang="en-US" dirty="0" smtClean="0"/>
              <a:t>HW</a:t>
            </a:r>
            <a:r>
              <a:rPr lang="en-US" dirty="0" smtClean="0"/>
              <a:t>: Complete </a:t>
            </a:r>
            <a:r>
              <a:rPr lang="en-US" dirty="0" smtClean="0"/>
              <a:t>vocabulary page in your science notebook</a:t>
            </a:r>
            <a:endParaRPr lang="en-US" dirty="0"/>
          </a:p>
        </p:txBody>
      </p:sp>
    </p:spTree>
    <p:extLst>
      <p:ext uri="{BB962C8B-B14F-4D97-AF65-F5344CB8AC3E}">
        <p14:creationId xmlns:p14="http://schemas.microsoft.com/office/powerpoint/2010/main" val="3360654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28" y="228600"/>
            <a:ext cx="8229600" cy="1143000"/>
          </a:xfrm>
        </p:spPr>
        <p:txBody>
          <a:bodyPr/>
          <a:lstStyle/>
          <a:p>
            <a:r>
              <a:rPr lang="en-US" dirty="0" smtClean="0">
                <a:hlinkClick r:id="rId2"/>
              </a:rPr>
              <a:t>Jane </a:t>
            </a:r>
            <a:r>
              <a:rPr lang="en-US" dirty="0" err="1" smtClean="0">
                <a:hlinkClick r:id="rId2"/>
              </a:rPr>
              <a:t>Goodall</a:t>
            </a:r>
            <a:r>
              <a:rPr lang="en-US" smtClean="0">
                <a:hlinkClick r:id="rId2"/>
              </a:rPr>
              <a:t>: A Retrospective - </a:t>
            </a:r>
            <a:endParaRPr lang="en-US" dirty="0"/>
          </a:p>
        </p:txBody>
      </p:sp>
      <p:sp>
        <p:nvSpPr>
          <p:cNvPr id="3" name="Content Placeholder 2"/>
          <p:cNvSpPr>
            <a:spLocks noGrp="1"/>
          </p:cNvSpPr>
          <p:nvPr>
            <p:ph idx="1"/>
          </p:nvPr>
        </p:nvSpPr>
        <p:spPr>
          <a:xfrm>
            <a:off x="457200" y="3810000"/>
            <a:ext cx="8229600" cy="2895600"/>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r>
              <a:rPr lang="en-US" dirty="0" smtClean="0"/>
              <a:t>As you watch the video ask yourself… </a:t>
            </a:r>
            <a:r>
              <a:rPr lang="en-US" dirty="0"/>
              <a:t>W</a:t>
            </a:r>
            <a:r>
              <a:rPr lang="en-US" dirty="0" smtClean="0"/>
              <a:t>hat  skills and attitudes do scientist need?</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76400"/>
            <a:ext cx="5091657" cy="401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6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72353"/>
            <a:ext cx="9201150"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598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229600" cy="5668963"/>
          </a:xfrm>
        </p:spPr>
        <p:txBody>
          <a:bodyPr vert="horz">
            <a:normAutofit fontScale="70000" lnSpcReduction="20000"/>
          </a:bodyPr>
          <a:lstStyle/>
          <a:p>
            <a:r>
              <a:rPr lang="en-US" sz="6200" dirty="0" smtClean="0">
                <a:solidFill>
                  <a:schemeClr val="accent4">
                    <a:lumMod val="75000"/>
                  </a:schemeClr>
                </a:solidFill>
                <a:latin typeface="BatangChe" pitchFamily="49" charset="-127"/>
                <a:ea typeface="BatangChe" pitchFamily="49" charset="-127"/>
              </a:rPr>
              <a:t>Observing</a:t>
            </a:r>
          </a:p>
          <a:p>
            <a:r>
              <a:rPr lang="en-US" dirty="0" smtClean="0">
                <a:solidFill>
                  <a:schemeClr val="accent2">
                    <a:lumMod val="75000"/>
                  </a:schemeClr>
                </a:solidFill>
                <a:latin typeface="Algerian" pitchFamily="82" charset="0"/>
              </a:rPr>
              <a:t>Qualitative Observation</a:t>
            </a:r>
          </a:p>
          <a:p>
            <a:r>
              <a:rPr lang="en-US" sz="1800" dirty="0" smtClean="0">
                <a:solidFill>
                  <a:schemeClr val="bg2">
                    <a:lumMod val="50000"/>
                  </a:schemeClr>
                </a:solidFill>
                <a:latin typeface="Baskerville Old Face" pitchFamily="18" charset="0"/>
              </a:rPr>
              <a:t>Quantitative Observation</a:t>
            </a:r>
          </a:p>
          <a:p>
            <a:r>
              <a:rPr lang="en-US" sz="7700" dirty="0" smtClean="0"/>
              <a:t>Inferring</a:t>
            </a:r>
          </a:p>
          <a:p>
            <a:r>
              <a:rPr lang="en-US" dirty="0" smtClean="0">
                <a:solidFill>
                  <a:schemeClr val="accent1">
                    <a:lumMod val="60000"/>
                    <a:lumOff val="40000"/>
                  </a:schemeClr>
                </a:solidFill>
              </a:rPr>
              <a:t>Predicting</a:t>
            </a:r>
          </a:p>
          <a:p>
            <a:r>
              <a:rPr lang="en-US" dirty="0" smtClean="0">
                <a:solidFill>
                  <a:schemeClr val="accent3">
                    <a:lumMod val="75000"/>
                  </a:schemeClr>
                </a:solidFill>
                <a:latin typeface="Bernard MT Condensed" pitchFamily="18" charset="0"/>
              </a:rPr>
              <a:t>Classifying</a:t>
            </a:r>
          </a:p>
          <a:p>
            <a:r>
              <a:rPr lang="en-US" sz="6400" dirty="0" smtClean="0">
                <a:solidFill>
                  <a:schemeClr val="tx1">
                    <a:lumMod val="75000"/>
                    <a:lumOff val="25000"/>
                  </a:schemeClr>
                </a:solidFill>
                <a:latin typeface="Brush Script MT" pitchFamily="66" charset="0"/>
              </a:rPr>
              <a:t>Modeling</a:t>
            </a:r>
          </a:p>
          <a:p>
            <a:r>
              <a:rPr lang="en-US" sz="6400" dirty="0" smtClean="0">
                <a:solidFill>
                  <a:schemeClr val="accent6">
                    <a:lumMod val="60000"/>
                    <a:lumOff val="40000"/>
                  </a:schemeClr>
                </a:solidFill>
                <a:latin typeface="David" pitchFamily="34" charset="-79"/>
                <a:cs typeface="David" pitchFamily="34" charset="-79"/>
              </a:rPr>
              <a:t>Curiosity</a:t>
            </a:r>
          </a:p>
          <a:p>
            <a:r>
              <a:rPr lang="en-US" sz="1800" dirty="0" smtClean="0">
                <a:solidFill>
                  <a:schemeClr val="accent2">
                    <a:lumMod val="50000"/>
                  </a:schemeClr>
                </a:solidFill>
                <a:latin typeface="BatangChe" pitchFamily="49" charset="-127"/>
                <a:ea typeface="BatangChe" pitchFamily="49" charset="-127"/>
              </a:rPr>
              <a:t>Open-</a:t>
            </a:r>
            <a:r>
              <a:rPr lang="en-US" sz="1800" dirty="0" err="1" smtClean="0">
                <a:solidFill>
                  <a:schemeClr val="accent2">
                    <a:lumMod val="50000"/>
                  </a:schemeClr>
                </a:solidFill>
                <a:latin typeface="BatangChe" pitchFamily="49" charset="-127"/>
                <a:ea typeface="BatangChe" pitchFamily="49" charset="-127"/>
              </a:rPr>
              <a:t>mindness</a:t>
            </a:r>
            <a:endParaRPr lang="en-US" sz="1800" dirty="0" smtClean="0">
              <a:solidFill>
                <a:schemeClr val="accent2">
                  <a:lumMod val="50000"/>
                </a:schemeClr>
              </a:solidFill>
              <a:latin typeface="BatangChe" pitchFamily="49" charset="-127"/>
              <a:ea typeface="BatangChe" pitchFamily="49" charset="-127"/>
            </a:endParaRPr>
          </a:p>
          <a:p>
            <a:r>
              <a:rPr lang="en-US" dirty="0" smtClean="0">
                <a:latin typeface="Algerian" pitchFamily="82" charset="0"/>
              </a:rPr>
              <a:t>Creativity</a:t>
            </a:r>
          </a:p>
          <a:p>
            <a:r>
              <a:rPr lang="en-US" sz="9300" dirty="0" smtClean="0">
                <a:solidFill>
                  <a:schemeClr val="accent6">
                    <a:lumMod val="75000"/>
                  </a:schemeClr>
                </a:solidFill>
              </a:rPr>
              <a:t>Honesty</a:t>
            </a:r>
          </a:p>
          <a:p>
            <a:endParaRPr lang="en-US" dirty="0"/>
          </a:p>
        </p:txBody>
      </p:sp>
      <p:sp>
        <p:nvSpPr>
          <p:cNvPr id="2" name="TextBox 1"/>
          <p:cNvSpPr txBox="1"/>
          <p:nvPr/>
        </p:nvSpPr>
        <p:spPr>
          <a:xfrm>
            <a:off x="4495800" y="1752600"/>
            <a:ext cx="4038600" cy="2862322"/>
          </a:xfrm>
          <a:prstGeom prst="rect">
            <a:avLst/>
          </a:prstGeom>
          <a:noFill/>
        </p:spPr>
        <p:txBody>
          <a:bodyPr wrap="square" rtlCol="0">
            <a:spAutoFit/>
          </a:bodyPr>
          <a:lstStyle/>
          <a:p>
            <a:r>
              <a:rPr lang="en-US" sz="3600" dirty="0" smtClean="0"/>
              <a:t> In your groups chose three words and discuss what you think each word means…..</a:t>
            </a:r>
            <a:endParaRPr lang="en-US" sz="3600" dirty="0"/>
          </a:p>
        </p:txBody>
      </p:sp>
    </p:spTree>
    <p:extLst>
      <p:ext uri="{BB962C8B-B14F-4D97-AF65-F5344CB8AC3E}">
        <p14:creationId xmlns:p14="http://schemas.microsoft.com/office/powerpoint/2010/main" val="26590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use your vocabulary cards and match up the meanings…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41855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observing</a:t>
            </a:r>
            <a:endParaRPr lang="en-US" dirty="0"/>
          </a:p>
        </p:txBody>
      </p:sp>
      <p:sp>
        <p:nvSpPr>
          <p:cNvPr id="3" name="Content Placeholder 2"/>
          <p:cNvSpPr>
            <a:spLocks noGrp="1"/>
          </p:cNvSpPr>
          <p:nvPr>
            <p:ph idx="1"/>
          </p:nvPr>
        </p:nvSpPr>
        <p:spPr>
          <a:xfrm>
            <a:off x="1043492" y="990600"/>
            <a:ext cx="6777317" cy="4842029"/>
          </a:xfrm>
        </p:spPr>
        <p:txBody>
          <a:bodyPr/>
          <a:lstStyle/>
          <a:p>
            <a:pPr marL="6858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109" y="2057400"/>
            <a:ext cx="6591300" cy="427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85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observing mean?</a:t>
            </a:r>
            <a:endParaRPr lang="en-US" dirty="0"/>
          </a:p>
        </p:txBody>
      </p:sp>
      <p:sp>
        <p:nvSpPr>
          <p:cNvPr id="3" name="Content Placeholder 2"/>
          <p:cNvSpPr>
            <a:spLocks noGrp="1"/>
          </p:cNvSpPr>
          <p:nvPr>
            <p:ph idx="1"/>
          </p:nvPr>
        </p:nvSpPr>
        <p:spPr/>
        <p:txBody>
          <a:bodyPr/>
          <a:lstStyle/>
          <a:p>
            <a:r>
              <a:rPr lang="en-US" dirty="0" smtClean="0"/>
              <a:t>Using one or more of your senses to gather information. </a:t>
            </a:r>
            <a:endParaRPr lang="en-US" dirty="0"/>
          </a:p>
        </p:txBody>
      </p:sp>
    </p:spTree>
    <p:extLst>
      <p:ext uri="{BB962C8B-B14F-4D97-AF65-F5344CB8AC3E}">
        <p14:creationId xmlns:p14="http://schemas.microsoft.com/office/powerpoint/2010/main" val="3424027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308</TotalTime>
  <Words>654</Words>
  <Application>Microsoft Office PowerPoint</Application>
  <PresentationFormat>On-screen Show (4:3)</PresentationFormat>
  <Paragraphs>95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Austin</vt:lpstr>
      <vt:lpstr>What is Science Word Splash</vt:lpstr>
      <vt:lpstr>LT: We are learning the skills and attitudes of a scientist. The purpose is to apply these skills to our own scientific experiences. Today we will learn 7 scientific skills and 4 attitudes of a scientist. </vt:lpstr>
      <vt:lpstr>LT: We are learning the skills and attitudes of a scientist. The purpose is to apply these skills to our own scientific experiences. Today we will learn 7 scientific skills and 4 attitudes of a scientist. </vt:lpstr>
      <vt:lpstr>Jane Goodall: A Retrospective - </vt:lpstr>
      <vt:lpstr>PowerPoint Presentation</vt:lpstr>
      <vt:lpstr>PowerPoint Presentation</vt:lpstr>
      <vt:lpstr>Now use your vocabulary cards and match up the meanings…</vt:lpstr>
      <vt:lpstr>observing</vt:lpstr>
      <vt:lpstr>What does observing mean?</vt:lpstr>
      <vt:lpstr>Qualitative Observation</vt:lpstr>
      <vt:lpstr>Quantitative Observation</vt:lpstr>
      <vt:lpstr>PowerPoint Presentation</vt:lpstr>
      <vt:lpstr>PowerPoint Presentation</vt:lpstr>
      <vt:lpstr>Predicting</vt:lpstr>
      <vt:lpstr>PowerPoint Presentation</vt:lpstr>
      <vt:lpstr>Predicting means…</vt:lpstr>
      <vt:lpstr>Classify</vt:lpstr>
      <vt:lpstr>Classify</vt:lpstr>
      <vt:lpstr>Modeling</vt:lpstr>
      <vt:lpstr>Modeling</vt:lpstr>
      <vt:lpstr>PowerPoint Presentation</vt:lpstr>
      <vt:lpstr>PowerPoint Presentation</vt:lpstr>
    </vt:vector>
  </TitlesOfParts>
  <Company>School District 27j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Science Word Splash</dc:title>
  <dc:creator>Stephen Sutphin</dc:creator>
  <cp:lastModifiedBy>Sydney van der Wal</cp:lastModifiedBy>
  <cp:revision>17</cp:revision>
  <dcterms:created xsi:type="dcterms:W3CDTF">2012-08-14T16:46:50Z</dcterms:created>
  <dcterms:modified xsi:type="dcterms:W3CDTF">2013-08-28T13:07:07Z</dcterms:modified>
</cp:coreProperties>
</file>