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 id="265" r:id="rId5"/>
    <p:sldId id="258" r:id="rId6"/>
    <p:sldId id="266" r:id="rId7"/>
    <p:sldId id="267" r:id="rId8"/>
    <p:sldId id="268" r:id="rId9"/>
    <p:sldId id="270" r:id="rId10"/>
    <p:sldId id="259" r:id="rId11"/>
    <p:sldId id="271"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2B3F97E-68A1-410A-AB70-D91D294077D3}" type="datetimeFigureOut">
              <a:rPr lang="en-US" smtClean="0"/>
              <a:t>9/4/2013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119BD5A-DFF8-4195-BCCB-D115C947693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3F97E-68A1-410A-AB70-D91D294077D3}"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B3F97E-68A1-410A-AB70-D91D294077D3}"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B3F97E-68A1-410A-AB70-D91D294077D3}"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3F97E-68A1-410A-AB70-D91D294077D3}" type="datetimeFigureOut">
              <a:rPr lang="en-US" smtClean="0"/>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2B3F97E-68A1-410A-AB70-D91D294077D3}" type="datetimeFigureOut">
              <a:rPr lang="en-US" smtClean="0"/>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9BD5A-DFF8-4195-BCCB-D115C947693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B3F97E-68A1-410A-AB70-D91D294077D3}" type="datetimeFigureOut">
              <a:rPr lang="en-US" smtClean="0"/>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B3F97E-68A1-410A-AB70-D91D294077D3}" type="datetimeFigureOut">
              <a:rPr lang="en-US" smtClean="0"/>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3F97E-68A1-410A-AB70-D91D294077D3}" type="datetimeFigureOut">
              <a:rPr lang="en-US" smtClean="0"/>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B3F97E-68A1-410A-AB70-D91D294077D3}" type="datetimeFigureOut">
              <a:rPr lang="en-US" smtClean="0"/>
              <a:t>9/4/2013</a:t>
            </a:fld>
            <a:endParaRPr lang="en-US"/>
          </a:p>
        </p:txBody>
      </p:sp>
      <p:sp>
        <p:nvSpPr>
          <p:cNvPr id="7" name="Slide Number Placeholder 6"/>
          <p:cNvSpPr>
            <a:spLocks noGrp="1"/>
          </p:cNvSpPr>
          <p:nvPr>
            <p:ph type="sldNum" sz="quarter" idx="12"/>
          </p:nvPr>
        </p:nvSpPr>
        <p:spPr/>
        <p:txBody>
          <a:bodyPr/>
          <a:lstStyle/>
          <a:p>
            <a:fld id="{7119BD5A-DFF8-4195-BCCB-D115C947693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3F97E-68A1-410A-AB70-D91D294077D3}" type="datetimeFigureOut">
              <a:rPr lang="en-US" smtClean="0"/>
              <a:t>9/4/2013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119BD5A-DFF8-4195-BCCB-D115C94769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2B3F97E-68A1-410A-AB70-D91D294077D3}" type="datetimeFigureOut">
              <a:rPr lang="en-US" smtClean="0"/>
              <a:t>9/4/2013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119BD5A-DFF8-4195-BCCB-D115C94769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2743200"/>
          </a:xfrm>
        </p:spPr>
        <p:txBody>
          <a:bodyPr>
            <a:normAutofit/>
          </a:bodyPr>
          <a:lstStyle/>
          <a:p>
            <a:pPr>
              <a:defRPr/>
            </a:pPr>
            <a:r>
              <a:rPr lang="en-US" dirty="0" smtClean="0"/>
              <a:t>Lt: </a:t>
            </a:r>
            <a:r>
              <a:rPr lang="en-US" sz="2400" dirty="0" smtClean="0">
                <a:latin typeface="+mn-lt"/>
              </a:rPr>
              <a:t>We are learning how to write a problem question. The </a:t>
            </a:r>
            <a:r>
              <a:rPr lang="en-US" sz="2400" b="1" dirty="0" smtClean="0">
                <a:latin typeface="+mn-lt"/>
              </a:rPr>
              <a:t>purpose</a:t>
            </a:r>
            <a:r>
              <a:rPr lang="en-US" sz="2400" dirty="0" smtClean="0">
                <a:latin typeface="+mn-lt"/>
              </a:rPr>
              <a:t> is to understand the entire scientific method. </a:t>
            </a:r>
            <a:r>
              <a:rPr lang="en-US" sz="2400" u="sng" dirty="0" smtClean="0">
                <a:latin typeface="+mn-lt"/>
              </a:rPr>
              <a:t>Today</a:t>
            </a:r>
            <a:r>
              <a:rPr lang="en-US" sz="2400" dirty="0" smtClean="0">
                <a:latin typeface="+mn-lt"/>
              </a:rPr>
              <a:t> we will learn how to use the proper format to write a problem question. </a:t>
            </a:r>
            <a:br>
              <a:rPr lang="en-US" sz="2400" dirty="0" smtClean="0">
                <a:latin typeface="+mn-lt"/>
              </a:rPr>
            </a:br>
            <a:endParaRPr lang="en-US" sz="2400" dirty="0">
              <a:latin typeface="+mn-lt"/>
            </a:endParaRPr>
          </a:p>
        </p:txBody>
      </p:sp>
      <p:sp>
        <p:nvSpPr>
          <p:cNvPr id="4099" name="Content Placeholder 2"/>
          <p:cNvSpPr>
            <a:spLocks noGrp="1"/>
          </p:cNvSpPr>
          <p:nvPr>
            <p:ph idx="1"/>
          </p:nvPr>
        </p:nvSpPr>
        <p:spPr>
          <a:xfrm>
            <a:off x="457200" y="3886200"/>
            <a:ext cx="7848600" cy="2133600"/>
          </a:xfrm>
        </p:spPr>
        <p:txBody>
          <a:bodyPr>
            <a:normAutofit lnSpcReduction="10000"/>
          </a:bodyPr>
          <a:lstStyle/>
          <a:p>
            <a:pPr marL="0" indent="0">
              <a:buFontTx/>
              <a:buNone/>
            </a:pPr>
            <a:r>
              <a:rPr lang="en-US" b="1" dirty="0" smtClean="0"/>
              <a:t>Warm-Up</a:t>
            </a:r>
            <a:r>
              <a:rPr lang="en-US" b="1" dirty="0" smtClean="0"/>
              <a:t>: </a:t>
            </a:r>
            <a:r>
              <a:rPr lang="en-US" dirty="0" smtClean="0"/>
              <a:t>On the next slide</a:t>
            </a:r>
          </a:p>
          <a:p>
            <a:pPr marL="0" indent="0">
              <a:buFontTx/>
              <a:buNone/>
            </a:pPr>
            <a:endParaRPr lang="en-US" dirty="0" smtClean="0"/>
          </a:p>
          <a:p>
            <a:pPr marL="0" indent="0">
              <a:buFontTx/>
              <a:buNone/>
            </a:pPr>
            <a:r>
              <a:rPr lang="en-US" b="1" dirty="0" smtClean="0"/>
              <a:t>CW: </a:t>
            </a:r>
            <a:r>
              <a:rPr lang="en-US" dirty="0" smtClean="0"/>
              <a:t>How to write a Problem Question</a:t>
            </a:r>
          </a:p>
          <a:p>
            <a:pPr marL="0" indent="0">
              <a:buFontTx/>
              <a:buNone/>
            </a:pPr>
            <a:r>
              <a:rPr lang="en-US" b="1" dirty="0" smtClean="0"/>
              <a:t>HW: </a:t>
            </a:r>
            <a:r>
              <a:rPr lang="en-US" dirty="0" smtClean="0"/>
              <a:t>Complete Experimental Variables and Problem Question worksheet</a:t>
            </a:r>
          </a:p>
        </p:txBody>
      </p:sp>
    </p:spTree>
    <p:extLst>
      <p:ext uri="{BB962C8B-B14F-4D97-AF65-F5344CB8AC3E}">
        <p14:creationId xmlns:p14="http://schemas.microsoft.com/office/powerpoint/2010/main" val="212762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990600"/>
          </a:xfrm>
        </p:spPr>
        <p:txBody>
          <a:bodyPr/>
          <a:lstStyle/>
          <a:p>
            <a:r>
              <a:rPr lang="en-US" dirty="0" smtClean="0"/>
              <a:t>Practice</a:t>
            </a:r>
            <a:endParaRPr lang="en-US" dirty="0"/>
          </a:p>
        </p:txBody>
      </p:sp>
      <p:sp>
        <p:nvSpPr>
          <p:cNvPr id="3" name="Content Placeholder 2"/>
          <p:cNvSpPr>
            <a:spLocks noGrp="1"/>
          </p:cNvSpPr>
          <p:nvPr>
            <p:ph idx="1"/>
          </p:nvPr>
        </p:nvSpPr>
        <p:spPr>
          <a:xfrm>
            <a:off x="1043492" y="1295400"/>
            <a:ext cx="7643308" cy="4537229"/>
          </a:xfrm>
        </p:spPr>
        <p:txBody>
          <a:bodyPr/>
          <a:lstStyle/>
          <a:p>
            <a:r>
              <a:rPr lang="en-US" dirty="0" smtClean="0"/>
              <a:t>Scenario: </a:t>
            </a:r>
          </a:p>
          <a:p>
            <a:pPr marL="0" indent="0">
              <a:buNone/>
            </a:pPr>
            <a:r>
              <a:rPr lang="en-US" dirty="0" smtClean="0"/>
              <a:t>Ms. </a:t>
            </a:r>
            <a:r>
              <a:rPr lang="en-US" dirty="0" err="1" smtClean="0"/>
              <a:t>vanderWal</a:t>
            </a:r>
            <a:r>
              <a:rPr lang="en-US" dirty="0" smtClean="0"/>
              <a:t> wants </a:t>
            </a:r>
            <a:r>
              <a:rPr lang="en-US" dirty="0"/>
              <a:t>to know what alligator species has the </a:t>
            </a:r>
            <a:r>
              <a:rPr lang="en-US" dirty="0" smtClean="0"/>
              <a:t>strongest</a:t>
            </a:r>
            <a:r>
              <a:rPr lang="en-US" dirty="0" smtClean="0"/>
              <a:t> </a:t>
            </a:r>
            <a:r>
              <a:rPr lang="en-US" dirty="0"/>
              <a:t>bite</a:t>
            </a:r>
            <a:r>
              <a:rPr lang="en-US" dirty="0" smtClean="0"/>
              <a:t>.</a:t>
            </a:r>
          </a:p>
          <a:p>
            <a:pPr marL="0" indent="0">
              <a:buNone/>
            </a:pPr>
            <a:endParaRPr lang="en-US" dirty="0"/>
          </a:p>
          <a:p>
            <a:pPr marL="0" indent="0">
              <a:buNone/>
            </a:pPr>
            <a:r>
              <a:rPr lang="en-US" dirty="0" smtClean="0"/>
              <a:t>IV: alligator species</a:t>
            </a:r>
          </a:p>
          <a:p>
            <a:pPr marL="0" indent="0">
              <a:buNone/>
            </a:pPr>
            <a:r>
              <a:rPr lang="en-US" dirty="0" smtClean="0"/>
              <a:t>DV: strongest bite</a:t>
            </a:r>
          </a:p>
          <a:p>
            <a:pPr marL="0" indent="0">
              <a:buNone/>
            </a:pPr>
            <a:r>
              <a:rPr lang="en-US" dirty="0" smtClean="0"/>
              <a:t>Problem Question: </a:t>
            </a:r>
            <a:r>
              <a:rPr lang="en-US" b="1" i="1" dirty="0" smtClean="0"/>
              <a:t>How </a:t>
            </a:r>
            <a:r>
              <a:rPr lang="en-US" b="1" i="1" dirty="0"/>
              <a:t>does the </a:t>
            </a:r>
            <a:r>
              <a:rPr lang="en-US" b="1" i="1" u="sng" dirty="0">
                <a:solidFill>
                  <a:srgbClr val="FF0000"/>
                </a:solidFill>
              </a:rPr>
              <a:t>IV</a:t>
            </a:r>
            <a:r>
              <a:rPr lang="en-US" b="1" i="1" dirty="0"/>
              <a:t> affect the </a:t>
            </a:r>
            <a:r>
              <a:rPr lang="en-US" b="1" i="1" u="sng" dirty="0">
                <a:solidFill>
                  <a:srgbClr val="FF0000"/>
                </a:solidFill>
              </a:rPr>
              <a:t>DV</a:t>
            </a:r>
            <a:r>
              <a:rPr lang="en-US" b="1" i="1" dirty="0" smtClean="0"/>
              <a:t>?</a:t>
            </a:r>
          </a:p>
          <a:p>
            <a:pPr marL="0" indent="0">
              <a:buNone/>
            </a:pPr>
            <a:endParaRPr lang="en-US" b="1" i="1" dirty="0"/>
          </a:p>
          <a:p>
            <a:pPr marL="0" indent="0">
              <a:buNone/>
            </a:pPr>
            <a:r>
              <a:rPr lang="en-US" b="1" i="1" dirty="0" smtClean="0"/>
              <a:t>How does the </a:t>
            </a:r>
            <a:r>
              <a:rPr lang="en-US" b="1" i="1" dirty="0" smtClean="0">
                <a:solidFill>
                  <a:srgbClr val="FF0000"/>
                </a:solidFill>
              </a:rPr>
              <a:t>alligator species </a:t>
            </a:r>
            <a:r>
              <a:rPr lang="en-US" b="1" i="1" dirty="0" smtClean="0">
                <a:solidFill>
                  <a:schemeClr val="tx1"/>
                </a:solidFill>
              </a:rPr>
              <a:t>affect the </a:t>
            </a:r>
            <a:r>
              <a:rPr lang="en-US" b="1" i="1" dirty="0" smtClean="0">
                <a:solidFill>
                  <a:srgbClr val="FF0000"/>
                </a:solidFill>
              </a:rPr>
              <a:t>bite strength?</a:t>
            </a:r>
            <a:r>
              <a:rPr lang="en-US" dirty="0" smtClean="0"/>
              <a:t> </a:t>
            </a:r>
            <a:endParaRPr lang="en-US" dirty="0"/>
          </a:p>
        </p:txBody>
      </p:sp>
    </p:spTree>
    <p:extLst>
      <p:ext uri="{BB962C8B-B14F-4D97-AF65-F5344CB8AC3E}">
        <p14:creationId xmlns:p14="http://schemas.microsoft.com/office/powerpoint/2010/main" val="214677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990600"/>
          </a:xfrm>
        </p:spPr>
        <p:txBody>
          <a:bodyPr/>
          <a:lstStyle/>
          <a:p>
            <a:r>
              <a:rPr lang="en-US" dirty="0" smtClean="0"/>
              <a:t>Practice</a:t>
            </a:r>
            <a:endParaRPr lang="en-US" dirty="0"/>
          </a:p>
        </p:txBody>
      </p:sp>
      <p:sp>
        <p:nvSpPr>
          <p:cNvPr id="3" name="Content Placeholder 2"/>
          <p:cNvSpPr>
            <a:spLocks noGrp="1"/>
          </p:cNvSpPr>
          <p:nvPr>
            <p:ph idx="1"/>
          </p:nvPr>
        </p:nvSpPr>
        <p:spPr>
          <a:xfrm>
            <a:off x="762000" y="1371600"/>
            <a:ext cx="7848600" cy="4876800"/>
          </a:xfrm>
        </p:spPr>
        <p:txBody>
          <a:bodyPr/>
          <a:lstStyle/>
          <a:p>
            <a:r>
              <a:rPr lang="en-US" dirty="0" smtClean="0"/>
              <a:t>Scenario: </a:t>
            </a:r>
          </a:p>
          <a:p>
            <a:pPr marL="0" indent="0">
              <a:buNone/>
            </a:pPr>
            <a:r>
              <a:rPr lang="en-US" dirty="0" smtClean="0"/>
              <a:t>Mr. Franks wants </a:t>
            </a:r>
            <a:r>
              <a:rPr lang="en-US" dirty="0"/>
              <a:t>to know which fish type jumps the highest out of the water</a:t>
            </a:r>
            <a:r>
              <a:rPr lang="en-US" dirty="0" smtClean="0"/>
              <a:t>.</a:t>
            </a:r>
          </a:p>
          <a:p>
            <a:pPr marL="0" indent="0">
              <a:buNone/>
            </a:pPr>
            <a:endParaRPr lang="en-US" dirty="0"/>
          </a:p>
          <a:p>
            <a:pPr marL="0" indent="0">
              <a:buNone/>
            </a:pPr>
            <a:r>
              <a:rPr lang="en-US" dirty="0" smtClean="0"/>
              <a:t>IV: fish type </a:t>
            </a:r>
          </a:p>
          <a:p>
            <a:pPr marL="0" indent="0">
              <a:buNone/>
            </a:pPr>
            <a:r>
              <a:rPr lang="en-US" dirty="0" smtClean="0"/>
              <a:t>DV: jumps the highest out of water</a:t>
            </a:r>
          </a:p>
          <a:p>
            <a:pPr marL="0" indent="0">
              <a:buNone/>
            </a:pPr>
            <a:endParaRPr lang="en-US" dirty="0"/>
          </a:p>
          <a:p>
            <a:pPr marL="0" indent="0">
              <a:buNone/>
            </a:pPr>
            <a:r>
              <a:rPr lang="en-US" dirty="0"/>
              <a:t>Problem Question: </a:t>
            </a:r>
            <a:r>
              <a:rPr lang="en-US" b="1" i="1" dirty="0"/>
              <a:t>How does the </a:t>
            </a:r>
            <a:r>
              <a:rPr lang="en-US" b="1" i="1" u="sng" dirty="0">
                <a:solidFill>
                  <a:srgbClr val="FF0000"/>
                </a:solidFill>
              </a:rPr>
              <a:t>IV</a:t>
            </a:r>
            <a:r>
              <a:rPr lang="en-US" b="1" i="1" dirty="0"/>
              <a:t> affect the </a:t>
            </a:r>
            <a:r>
              <a:rPr lang="en-US" b="1" i="1" u="sng" dirty="0">
                <a:solidFill>
                  <a:srgbClr val="FF0000"/>
                </a:solidFill>
              </a:rPr>
              <a:t>DV</a:t>
            </a:r>
            <a:r>
              <a:rPr lang="en-US" b="1" i="1" dirty="0"/>
              <a:t>?</a:t>
            </a:r>
          </a:p>
          <a:p>
            <a:pPr marL="0" indent="0">
              <a:buNone/>
            </a:pPr>
            <a:endParaRPr lang="en-US" b="1" i="1" dirty="0"/>
          </a:p>
          <a:p>
            <a:pPr marL="0" indent="0">
              <a:buNone/>
            </a:pPr>
            <a:r>
              <a:rPr lang="en-US" b="1" i="1" dirty="0"/>
              <a:t>How does the </a:t>
            </a:r>
            <a:r>
              <a:rPr lang="en-US" b="1" i="1" dirty="0" smtClean="0">
                <a:solidFill>
                  <a:srgbClr val="FF0000"/>
                </a:solidFill>
              </a:rPr>
              <a:t>fish type </a:t>
            </a:r>
            <a:r>
              <a:rPr lang="en-US" b="1" i="1" dirty="0" smtClean="0">
                <a:solidFill>
                  <a:schemeClr val="tx1"/>
                </a:solidFill>
              </a:rPr>
              <a:t>affect </a:t>
            </a:r>
            <a:r>
              <a:rPr lang="en-US" b="1" i="1" dirty="0">
                <a:solidFill>
                  <a:schemeClr val="tx1"/>
                </a:solidFill>
              </a:rPr>
              <a:t>the </a:t>
            </a:r>
            <a:r>
              <a:rPr lang="en-US" b="1" i="1" dirty="0" smtClean="0">
                <a:solidFill>
                  <a:srgbClr val="FF0000"/>
                </a:solidFill>
              </a:rPr>
              <a:t>height of the jump out of water?</a:t>
            </a:r>
            <a:r>
              <a:rPr lang="en-US" dirty="0" smtClean="0"/>
              <a:t> </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84049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Problem Question Exit Ticket</a:t>
            </a:r>
            <a:endParaRPr lang="en-US" dirty="0"/>
          </a:p>
        </p:txBody>
      </p:sp>
      <p:sp>
        <p:nvSpPr>
          <p:cNvPr id="5" name="Content Placeholder 4"/>
          <p:cNvSpPr>
            <a:spLocks noGrp="1"/>
          </p:cNvSpPr>
          <p:nvPr>
            <p:ph idx="1"/>
          </p:nvPr>
        </p:nvSpPr>
        <p:spPr/>
        <p:txBody>
          <a:bodyPr>
            <a:normAutofit fontScale="92500"/>
          </a:bodyPr>
          <a:lstStyle/>
          <a:p>
            <a:r>
              <a:rPr lang="en-US" dirty="0" smtClean="0"/>
              <a:t>Ms. </a:t>
            </a:r>
            <a:r>
              <a:rPr lang="en-US" dirty="0" err="1" smtClean="0"/>
              <a:t>vanderWal</a:t>
            </a:r>
            <a:r>
              <a:rPr lang="en-US" dirty="0" smtClean="0"/>
              <a:t> wants </a:t>
            </a:r>
            <a:r>
              <a:rPr lang="en-US" dirty="0" smtClean="0"/>
              <a:t>to know </a:t>
            </a:r>
            <a:r>
              <a:rPr lang="en-US" dirty="0" smtClean="0"/>
              <a:t>how football </a:t>
            </a:r>
            <a:r>
              <a:rPr lang="en-US" dirty="0" smtClean="0"/>
              <a:t>size affects how far </a:t>
            </a:r>
            <a:r>
              <a:rPr lang="en-US" dirty="0" smtClean="0"/>
              <a:t>she </a:t>
            </a:r>
            <a:r>
              <a:rPr lang="en-US" dirty="0" smtClean="0"/>
              <a:t>can throw it. </a:t>
            </a:r>
          </a:p>
          <a:p>
            <a:endParaRPr lang="en-US" dirty="0"/>
          </a:p>
          <a:p>
            <a:r>
              <a:rPr lang="en-US" dirty="0" smtClean="0"/>
              <a:t>IV: ___________</a:t>
            </a:r>
          </a:p>
          <a:p>
            <a:r>
              <a:rPr lang="en-US" dirty="0" smtClean="0"/>
              <a:t>DV:___________</a:t>
            </a:r>
          </a:p>
          <a:p>
            <a:r>
              <a:rPr lang="en-US" dirty="0" smtClean="0"/>
              <a:t>Problem Question: </a:t>
            </a:r>
            <a:r>
              <a:rPr lang="en-US" dirty="0" smtClean="0"/>
              <a:t>________________</a:t>
            </a:r>
          </a:p>
          <a:p>
            <a:r>
              <a:rPr lang="en-US" dirty="0" smtClean="0"/>
              <a:t>You do need complete sentences to answer the 3 questions above however, you do not need an example in today exit ticket.</a:t>
            </a:r>
            <a:endParaRPr lang="en-US" dirty="0"/>
          </a:p>
        </p:txBody>
      </p:sp>
    </p:spTree>
    <p:extLst>
      <p:ext uri="{BB962C8B-B14F-4D97-AF65-F5344CB8AC3E}">
        <p14:creationId xmlns:p14="http://schemas.microsoft.com/office/powerpoint/2010/main" val="916906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757236" y="152400"/>
            <a:ext cx="7700963" cy="6986528"/>
          </a:xfrm>
          <a:prstGeom prst="rect">
            <a:avLst/>
          </a:prstGeom>
          <a:noFill/>
          <a:ln w="9525">
            <a:noFill/>
            <a:miter lim="800000"/>
            <a:headEnd/>
            <a:tailEnd/>
          </a:ln>
        </p:spPr>
        <p:txBody>
          <a:bodyPr wrap="square">
            <a:spAutoFit/>
          </a:bodyPr>
          <a:lstStyle/>
          <a:p>
            <a:pPr algn="ctr"/>
            <a:endParaRPr lang="en-US" sz="2800" u="sng" dirty="0">
              <a:latin typeface="Calibri" pitchFamily="34" charset="0"/>
            </a:endParaRPr>
          </a:p>
          <a:p>
            <a:pPr algn="ctr"/>
            <a:r>
              <a:rPr lang="en-US" sz="3600" dirty="0">
                <a:ea typeface="+mj-ea"/>
                <a:cs typeface="+mj-cs"/>
              </a:rPr>
              <a:t>Warm-Up: What wrong with Sponge Bob’s Experiment </a:t>
            </a:r>
            <a:r>
              <a:rPr lang="en-US" sz="3600" dirty="0" smtClean="0">
                <a:ea typeface="+mj-ea"/>
                <a:cs typeface="+mj-cs"/>
              </a:rPr>
              <a:t>? </a:t>
            </a:r>
            <a:r>
              <a:rPr lang="en-US" sz="2400" dirty="0" smtClean="0">
                <a:ea typeface="+mj-ea"/>
                <a:cs typeface="+mj-cs"/>
              </a:rPr>
              <a:t>Write your answer in the warm up section of your Daily Catch. (Complete sentences</a:t>
            </a:r>
            <a:r>
              <a:rPr lang="en-US" sz="2400" dirty="0" smtClean="0">
                <a:solidFill>
                  <a:prstClr val="white"/>
                </a:solidFill>
                <a:ea typeface="+mj-ea"/>
                <a:cs typeface="+mj-cs"/>
              </a:rPr>
              <a:t>)</a:t>
            </a:r>
            <a:endParaRPr lang="en-US" sz="2400" dirty="0" smtClean="0">
              <a:solidFill>
                <a:prstClr val="white"/>
              </a:solidFill>
              <a:ea typeface="+mj-ea"/>
              <a:cs typeface="+mj-cs"/>
            </a:endParaRPr>
          </a:p>
          <a:p>
            <a:pPr algn="ctr"/>
            <a:r>
              <a:rPr lang="en-US" sz="2800" dirty="0">
                <a:latin typeface="Calibri" pitchFamily="34" charset="0"/>
              </a:rPr>
              <a:t>	</a:t>
            </a:r>
          </a:p>
          <a:p>
            <a:pPr algn="ctr"/>
            <a:r>
              <a:rPr lang="en-US" sz="2400" i="1" u="sng" dirty="0">
                <a:latin typeface="Calibri" pitchFamily="34" charset="0"/>
              </a:rPr>
              <a:t>Flower Powe</a:t>
            </a:r>
            <a:r>
              <a:rPr lang="en-US" sz="2400" dirty="0">
                <a:latin typeface="Calibri" pitchFamily="34" charset="0"/>
              </a:rPr>
              <a:t>r</a:t>
            </a:r>
          </a:p>
          <a:p>
            <a:pPr algn="ctr"/>
            <a:r>
              <a:rPr lang="en-US" sz="2400" dirty="0">
                <a:latin typeface="Calibri" pitchFamily="34" charset="0"/>
              </a:rPr>
              <a:t>SpongeBob loves to garden and wants to grow lots of pink flowers for his pal Sandy. He bought a special Flower Power fertilizer to see if it would help plants produce more flowers. He planted two plants of the same size in separate containers with the same amount of potting soil. He placed one plant in a sunny window and watered it every day with fertilized water. He placed the other plant on a shelf in a closet and watered it with plain water every other day.</a:t>
            </a:r>
          </a:p>
          <a:p>
            <a:pPr algn="ctr"/>
            <a:endParaRPr lang="en-US" sz="2800" u="sng" dirty="0">
              <a:latin typeface="Calibri" pitchFamily="34" charset="0"/>
            </a:endParaRPr>
          </a:p>
          <a:p>
            <a:pPr algn="ctr"/>
            <a:endParaRPr lang="en-US" sz="2800" u="sng" dirty="0">
              <a:latin typeface="Calibri" pitchFamily="34" charset="0"/>
            </a:endParaRPr>
          </a:p>
        </p:txBody>
      </p:sp>
      <p:pic>
        <p:nvPicPr>
          <p:cNvPr id="6147" name="Picture 2"/>
          <p:cNvPicPr>
            <a:picLocks noChangeAspect="1" noChangeArrowheads="1"/>
          </p:cNvPicPr>
          <p:nvPr/>
        </p:nvPicPr>
        <p:blipFill>
          <a:blip r:embed="rId2" cstate="print"/>
          <a:srcRect/>
          <a:stretch>
            <a:fillRect/>
          </a:stretch>
        </p:blipFill>
        <p:spPr bwMode="auto">
          <a:xfrm>
            <a:off x="1219200" y="2262448"/>
            <a:ext cx="802071" cy="838200"/>
          </a:xfrm>
          <a:prstGeom prst="rect">
            <a:avLst/>
          </a:prstGeom>
          <a:noFill/>
          <a:ln w="9525">
            <a:noFill/>
            <a:miter lim="800000"/>
            <a:headEnd/>
            <a:tailEnd/>
          </a:ln>
        </p:spPr>
      </p:pic>
      <p:pic>
        <p:nvPicPr>
          <p:cNvPr id="440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232660"/>
            <a:ext cx="804863"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394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Did you get it?</a:t>
            </a:r>
            <a:endParaRPr lang="en-US" dirty="0"/>
          </a:p>
        </p:txBody>
      </p:sp>
      <p:sp>
        <p:nvSpPr>
          <p:cNvPr id="3" name="Content Placeholder 2"/>
          <p:cNvSpPr>
            <a:spLocks noGrp="1"/>
          </p:cNvSpPr>
          <p:nvPr>
            <p:ph idx="1"/>
          </p:nvPr>
        </p:nvSpPr>
        <p:spPr/>
        <p:txBody>
          <a:bodyPr/>
          <a:lstStyle/>
          <a:p>
            <a:pPr marL="0" indent="0">
              <a:buNone/>
            </a:pPr>
            <a:r>
              <a:rPr lang="en-US" dirty="0" smtClean="0">
                <a:latin typeface="Calibri" pitchFamily="34" charset="0"/>
              </a:rPr>
              <a:t>What is wrong with Sponge Bob’s Experiment?</a:t>
            </a:r>
          </a:p>
          <a:p>
            <a:pPr marL="0" indent="0">
              <a:buNone/>
            </a:pPr>
            <a:endParaRPr lang="en-US" dirty="0">
              <a:latin typeface="Calibri" pitchFamily="34" charset="0"/>
            </a:endParaRPr>
          </a:p>
          <a:p>
            <a:pPr marL="0" indent="0">
              <a:buNone/>
            </a:pPr>
            <a:r>
              <a:rPr lang="en-US" dirty="0" smtClean="0">
                <a:latin typeface="Calibri" pitchFamily="34" charset="0"/>
              </a:rPr>
              <a:t>Does he have a controlled experiment?</a:t>
            </a:r>
          </a:p>
          <a:p>
            <a:pPr marL="0" indent="0">
              <a:buNone/>
            </a:pPr>
            <a:endParaRPr lang="en-US" dirty="0">
              <a:latin typeface="Calibri" pitchFamily="34" charset="0"/>
            </a:endParaRPr>
          </a:p>
          <a:p>
            <a:pPr marL="0" indent="0">
              <a:buNone/>
            </a:pPr>
            <a:r>
              <a:rPr lang="en-US" dirty="0" smtClean="0">
                <a:latin typeface="Calibri" pitchFamily="34" charset="0"/>
              </a:rPr>
              <a:t>What would you do to fix his experiment?</a:t>
            </a:r>
          </a:p>
          <a:p>
            <a:pPr marL="0" indent="0">
              <a:buNone/>
            </a:pPr>
            <a:endParaRPr lang="en-US" dirty="0">
              <a:latin typeface="Calibri" pitchFamily="34" charset="0"/>
            </a:endParaRPr>
          </a:p>
          <a:p>
            <a:pPr marL="0" indent="0">
              <a:buNone/>
            </a:pPr>
            <a:endParaRPr lang="en-US" dirty="0">
              <a:latin typeface="Calibri" pitchFamily="34" charset="0"/>
            </a:endParaRPr>
          </a:p>
          <a:p>
            <a:pPr marL="0" indent="0">
              <a:buNone/>
            </a:pPr>
            <a:endParaRPr lang="en-US" dirty="0"/>
          </a:p>
        </p:txBody>
      </p:sp>
    </p:spTree>
    <p:extLst>
      <p:ext uri="{BB962C8B-B14F-4D97-AF65-F5344CB8AC3E}">
        <p14:creationId xmlns:p14="http://schemas.microsoft.com/office/powerpoint/2010/main" val="2253425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990600"/>
          </a:xfrm>
        </p:spPr>
        <p:txBody>
          <a:bodyPr>
            <a:normAutofit fontScale="90000"/>
          </a:bodyPr>
          <a:lstStyle/>
          <a:p>
            <a:pPr algn="ctr"/>
            <a:r>
              <a:rPr lang="en-US" dirty="0" smtClean="0"/>
              <a:t>Review Paper Basketball experiment from yesterday.</a:t>
            </a:r>
            <a:endParaRPr lang="en-US" dirty="0"/>
          </a:p>
        </p:txBody>
      </p:sp>
      <p:sp>
        <p:nvSpPr>
          <p:cNvPr id="3" name="Content Placeholder 2"/>
          <p:cNvSpPr>
            <a:spLocks noGrp="1"/>
          </p:cNvSpPr>
          <p:nvPr>
            <p:ph idx="1"/>
          </p:nvPr>
        </p:nvSpPr>
        <p:spPr>
          <a:xfrm>
            <a:off x="457200" y="1676400"/>
            <a:ext cx="8534400" cy="4419600"/>
          </a:xfrm>
        </p:spPr>
        <p:txBody>
          <a:bodyPr/>
          <a:lstStyle/>
          <a:p>
            <a:r>
              <a:rPr lang="en-US" dirty="0" smtClean="0"/>
              <a:t>IV: The type of paper</a:t>
            </a:r>
          </a:p>
          <a:p>
            <a:r>
              <a:rPr lang="en-US" dirty="0" smtClean="0"/>
              <a:t>DV: Making the basket….</a:t>
            </a:r>
          </a:p>
          <a:p>
            <a:r>
              <a:rPr lang="en-US" dirty="0" smtClean="0"/>
              <a:t>Constant Variables:</a:t>
            </a:r>
          </a:p>
          <a:p>
            <a:pPr lvl="1"/>
            <a:r>
              <a:rPr lang="en-US" sz="2000" dirty="0" smtClean="0"/>
              <a:t>Person shooting the basket</a:t>
            </a:r>
          </a:p>
          <a:p>
            <a:pPr lvl="1"/>
            <a:r>
              <a:rPr lang="en-US" sz="2000" dirty="0" smtClean="0"/>
              <a:t>Distance from the trash can</a:t>
            </a:r>
          </a:p>
          <a:p>
            <a:pPr lvl="1"/>
            <a:r>
              <a:rPr lang="en-US" sz="2000" dirty="0" smtClean="0"/>
              <a:t>The size of paper ( Did you cut your paper to make each sheet the same size? In not you did not have a controlled experiment because two variables were changed… the type of paper and the size of paper.).</a:t>
            </a:r>
          </a:p>
          <a:p>
            <a:pPr lvl="1"/>
            <a:r>
              <a:rPr lang="en-US" sz="2000" dirty="0" smtClean="0"/>
              <a:t>The form when shooting the basket</a:t>
            </a:r>
          </a:p>
          <a:p>
            <a:pPr lvl="1"/>
            <a:r>
              <a:rPr lang="en-US" sz="2000" dirty="0" smtClean="0"/>
              <a:t>Even the time between each shot needed to be exactly the same.</a:t>
            </a:r>
          </a:p>
          <a:p>
            <a:pPr lvl="1"/>
            <a:endParaRPr lang="en-US" dirty="0"/>
          </a:p>
        </p:txBody>
      </p:sp>
    </p:spTree>
    <p:extLst>
      <p:ext uri="{BB962C8B-B14F-4D97-AF65-F5344CB8AC3E}">
        <p14:creationId xmlns:p14="http://schemas.microsoft.com/office/powerpoint/2010/main" val="149317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write a Problem Question</a:t>
            </a:r>
            <a:endParaRPr lang="en-US" dirty="0"/>
          </a:p>
        </p:txBody>
      </p:sp>
      <p:sp>
        <p:nvSpPr>
          <p:cNvPr id="3" name="Content Placeholder 2"/>
          <p:cNvSpPr>
            <a:spLocks noGrp="1"/>
          </p:cNvSpPr>
          <p:nvPr>
            <p:ph idx="1"/>
          </p:nvPr>
        </p:nvSpPr>
        <p:spPr/>
        <p:txBody>
          <a:bodyPr/>
          <a:lstStyle/>
          <a:p>
            <a:r>
              <a:rPr lang="en-US" dirty="0" smtClean="0"/>
              <a:t>Step 1: Read the Scenario</a:t>
            </a:r>
          </a:p>
          <a:p>
            <a:r>
              <a:rPr lang="en-US" dirty="0" smtClean="0"/>
              <a:t>Step 2: Find the IV and the DV</a:t>
            </a:r>
          </a:p>
          <a:p>
            <a:r>
              <a:rPr lang="en-US" dirty="0" smtClean="0"/>
              <a:t>Step 3: Write the following sentence on your paper:</a:t>
            </a:r>
          </a:p>
          <a:p>
            <a:pPr lvl="1"/>
            <a:r>
              <a:rPr lang="en-US" b="1" i="1" dirty="0" smtClean="0"/>
              <a:t>How does the </a:t>
            </a:r>
            <a:r>
              <a:rPr lang="en-US" b="1" i="1" u="sng" dirty="0" smtClean="0">
                <a:solidFill>
                  <a:srgbClr val="FF0000"/>
                </a:solidFill>
              </a:rPr>
              <a:t>IV</a:t>
            </a:r>
            <a:r>
              <a:rPr lang="en-US" b="1" i="1" dirty="0" smtClean="0"/>
              <a:t> affect the </a:t>
            </a:r>
            <a:r>
              <a:rPr lang="en-US" b="1" i="1" u="sng" dirty="0" smtClean="0">
                <a:solidFill>
                  <a:srgbClr val="FF0000"/>
                </a:solidFill>
              </a:rPr>
              <a:t>DV</a:t>
            </a:r>
            <a:r>
              <a:rPr lang="en-US" b="1" i="1" dirty="0" smtClean="0"/>
              <a:t>?</a:t>
            </a:r>
          </a:p>
          <a:p>
            <a:r>
              <a:rPr lang="en-US" dirty="0" smtClean="0"/>
              <a:t>Replace the IV and the DV in your sentence with the IV and DV from the Scenario. </a:t>
            </a:r>
            <a:endParaRPr lang="en-US" dirty="0"/>
          </a:p>
        </p:txBody>
      </p:sp>
    </p:spTree>
    <p:extLst>
      <p:ext uri="{BB962C8B-B14F-4D97-AF65-F5344CB8AC3E}">
        <p14:creationId xmlns:p14="http://schemas.microsoft.com/office/powerpoint/2010/main" val="1790208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990600"/>
          </a:xfrm>
        </p:spPr>
        <p:txBody>
          <a:bodyPr/>
          <a:lstStyle/>
          <a:p>
            <a:r>
              <a:rPr lang="en-US" dirty="0" smtClean="0"/>
              <a:t>The big idea from yesterday….</a:t>
            </a:r>
            <a:endParaRPr lang="en-US" dirty="0"/>
          </a:p>
        </p:txBody>
      </p:sp>
      <p:sp>
        <p:nvSpPr>
          <p:cNvPr id="3" name="Content Placeholder 2"/>
          <p:cNvSpPr>
            <a:spLocks noGrp="1"/>
          </p:cNvSpPr>
          <p:nvPr>
            <p:ph idx="1"/>
          </p:nvPr>
        </p:nvSpPr>
        <p:spPr>
          <a:xfrm>
            <a:off x="914400" y="1371600"/>
            <a:ext cx="8229600" cy="4724400"/>
          </a:xfrm>
        </p:spPr>
        <p:txBody>
          <a:bodyPr/>
          <a:lstStyle/>
          <a:p>
            <a:pPr marL="0" indent="0">
              <a:buNone/>
            </a:pPr>
            <a:r>
              <a:rPr lang="en-US" dirty="0" smtClean="0"/>
              <a:t>To make an experiment have only one changed variable, independent variable, a scientist must work really had to CONTROL all the variables so the dependent variable show RELIABLE, TRUE results……</a:t>
            </a:r>
          </a:p>
          <a:p>
            <a:pPr marL="0" indent="0">
              <a:buNone/>
            </a:pPr>
            <a:endParaRPr lang="en-US" dirty="0"/>
          </a:p>
          <a:p>
            <a:pPr marL="0" indent="0">
              <a:buNone/>
            </a:pPr>
            <a:r>
              <a:rPr lang="en-US" sz="2800" dirty="0" smtClean="0"/>
              <a:t>If you had to redo your experiment would you know where to improve your experiment? On the back of your basketball experiment paper briefly jot down some notes to help you plan your next experiment</a:t>
            </a:r>
            <a:r>
              <a:rPr lang="en-US" dirty="0" smtClean="0"/>
              <a:t>.</a:t>
            </a:r>
            <a:endParaRPr lang="en-US" dirty="0"/>
          </a:p>
        </p:txBody>
      </p:sp>
    </p:spTree>
    <p:extLst>
      <p:ext uri="{BB962C8B-B14F-4D97-AF65-F5344CB8AC3E}">
        <p14:creationId xmlns:p14="http://schemas.microsoft.com/office/powerpoint/2010/main" val="72683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990600"/>
          </a:xfrm>
        </p:spPr>
        <p:txBody>
          <a:bodyPr/>
          <a:lstStyle/>
          <a:p>
            <a:pPr eaLnBrk="1" hangingPunct="1"/>
            <a:r>
              <a:rPr lang="en-US" sz="3600" smtClean="0"/>
              <a:t>Steps of the Scientific Investigation</a:t>
            </a:r>
          </a:p>
        </p:txBody>
      </p:sp>
      <p:sp>
        <p:nvSpPr>
          <p:cNvPr id="29699" name="Rectangle 3"/>
          <p:cNvSpPr>
            <a:spLocks noGrp="1" noChangeArrowheads="1"/>
          </p:cNvSpPr>
          <p:nvPr>
            <p:ph type="body" idx="1"/>
          </p:nvPr>
        </p:nvSpPr>
        <p:spPr>
          <a:xfrm>
            <a:off x="838200" y="1295400"/>
            <a:ext cx="8305800" cy="5562600"/>
          </a:xfrm>
        </p:spPr>
        <p:txBody>
          <a:bodyPr/>
          <a:lstStyle/>
          <a:p>
            <a:pPr marL="0" indent="0" eaLnBrk="1" hangingPunct="1">
              <a:buFontTx/>
              <a:buNone/>
              <a:defRPr/>
            </a:pPr>
            <a:r>
              <a:rPr lang="en-US" dirty="0" smtClean="0"/>
              <a:t>Six Steps to the Scientific Investigation</a:t>
            </a:r>
          </a:p>
          <a:p>
            <a:pPr marL="990600" lvl="1" indent="-533400" eaLnBrk="1" hangingPunct="1">
              <a:defRPr/>
            </a:pPr>
            <a:r>
              <a:rPr lang="en-US" dirty="0" smtClean="0"/>
              <a:t>All scientists use the scientific investigation</a:t>
            </a:r>
          </a:p>
          <a:p>
            <a:pPr marL="609600" indent="-609600" eaLnBrk="1" hangingPunct="1">
              <a:defRPr/>
            </a:pPr>
            <a:endParaRPr lang="en-US" dirty="0" smtClean="0"/>
          </a:p>
          <a:p>
            <a:pPr marL="609600" indent="-609600" eaLnBrk="1" hangingPunct="1">
              <a:defRPr/>
            </a:pPr>
            <a:r>
              <a:rPr lang="en-US" dirty="0" smtClean="0"/>
              <a:t>Six Steps: </a:t>
            </a:r>
          </a:p>
          <a:p>
            <a:pPr marL="990600" lvl="1" indent="-533400" eaLnBrk="1" hangingPunct="1">
              <a:buFontTx/>
              <a:buAutoNum type="arabicPeriod"/>
              <a:defRPr/>
            </a:pPr>
            <a:r>
              <a:rPr lang="en-US" dirty="0" smtClean="0"/>
              <a:t>Problem Question</a:t>
            </a:r>
          </a:p>
          <a:p>
            <a:pPr marL="990600" lvl="1" indent="-533400" eaLnBrk="1" hangingPunct="1">
              <a:buFontTx/>
              <a:buAutoNum type="arabicPeriod"/>
              <a:defRPr/>
            </a:pPr>
            <a:r>
              <a:rPr lang="en-US" dirty="0" smtClean="0"/>
              <a:t>Hypothesis </a:t>
            </a:r>
          </a:p>
          <a:p>
            <a:pPr marL="990600" lvl="1" indent="-533400" eaLnBrk="1" hangingPunct="1">
              <a:buFontTx/>
              <a:buAutoNum type="arabicPeriod"/>
              <a:defRPr/>
            </a:pPr>
            <a:r>
              <a:rPr lang="en-US" dirty="0" smtClean="0"/>
              <a:t>Procedure/Experiment </a:t>
            </a:r>
          </a:p>
          <a:p>
            <a:pPr marL="990600" lvl="1" indent="-533400" eaLnBrk="1" hangingPunct="1">
              <a:buFontTx/>
              <a:buAutoNum type="arabicPeriod"/>
              <a:defRPr/>
            </a:pPr>
            <a:r>
              <a:rPr lang="en-US" dirty="0" smtClean="0"/>
              <a:t>Results/Analysis of the Data </a:t>
            </a:r>
          </a:p>
          <a:p>
            <a:pPr marL="990600" lvl="1" indent="-533400" eaLnBrk="1" hangingPunct="1">
              <a:buFontTx/>
              <a:buAutoNum type="arabicPeriod"/>
              <a:defRPr/>
            </a:pPr>
            <a:r>
              <a:rPr lang="en-US" dirty="0" smtClean="0"/>
              <a:t>Conclusion </a:t>
            </a:r>
          </a:p>
          <a:p>
            <a:pPr marL="990600" lvl="1" indent="-533400" eaLnBrk="1" hangingPunct="1">
              <a:buFontTx/>
              <a:buAutoNum type="arabicPeriod"/>
              <a:defRPr/>
            </a:pPr>
            <a:r>
              <a:rPr lang="en-US" dirty="0" smtClean="0"/>
              <a:t>Replicate/Repeat Experiment</a:t>
            </a:r>
          </a:p>
        </p:txBody>
      </p:sp>
    </p:spTree>
    <p:extLst>
      <p:ext uri="{BB962C8B-B14F-4D97-AF65-F5344CB8AC3E}">
        <p14:creationId xmlns:p14="http://schemas.microsoft.com/office/powerpoint/2010/main" val="2399075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anim calcmode="lin" valueType="num">
                                      <p:cBhvr additive="base">
                                        <p:cTn id="13"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 calcmode="lin" valueType="num">
                                      <p:cBhvr additive="base">
                                        <p:cTn id="17"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9699">
                                            <p:txEl>
                                              <p:pRg st="5" end="5"/>
                                            </p:txEl>
                                          </p:spTgt>
                                        </p:tgtEl>
                                        <p:attrNameLst>
                                          <p:attrName>style.visibility</p:attrName>
                                        </p:attrNameLst>
                                      </p:cBhvr>
                                      <p:to>
                                        <p:strVal val="visible"/>
                                      </p:to>
                                    </p:set>
                                    <p:anim calcmode="lin" valueType="num">
                                      <p:cBhvr additive="base">
                                        <p:cTn id="21"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9699">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9699">
                                            <p:txEl>
                                              <p:pRg st="6" end="6"/>
                                            </p:txEl>
                                          </p:spTgt>
                                        </p:tgtEl>
                                        <p:attrNameLst>
                                          <p:attrName>style.visibility</p:attrName>
                                        </p:attrNameLst>
                                      </p:cBhvr>
                                      <p:to>
                                        <p:strVal val="visible"/>
                                      </p:to>
                                    </p:set>
                                    <p:anim calcmode="lin" valueType="num">
                                      <p:cBhvr additive="base">
                                        <p:cTn id="25" dur="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9699">
                                            <p:txEl>
                                              <p:pRg st="7" end="7"/>
                                            </p:txEl>
                                          </p:spTgt>
                                        </p:tgtEl>
                                        <p:attrNameLst>
                                          <p:attrName>style.visibility</p:attrName>
                                        </p:attrNameLst>
                                      </p:cBhvr>
                                      <p:to>
                                        <p:strVal val="visible"/>
                                      </p:to>
                                    </p:set>
                                    <p:anim calcmode="lin" valueType="num">
                                      <p:cBhvr additive="base">
                                        <p:cTn id="29"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9">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699">
                                            <p:txEl>
                                              <p:pRg st="8" end="8"/>
                                            </p:txEl>
                                          </p:spTgt>
                                        </p:tgtEl>
                                        <p:attrNameLst>
                                          <p:attrName>style.visibility</p:attrName>
                                        </p:attrNameLst>
                                      </p:cBhvr>
                                      <p:to>
                                        <p:strVal val="visible"/>
                                      </p:to>
                                    </p:set>
                                    <p:anim calcmode="lin" valueType="num">
                                      <p:cBhvr additive="base">
                                        <p:cTn id="33" dur="500" fill="hold"/>
                                        <p:tgtEl>
                                          <p:spTgt spid="29699">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9699">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9699">
                                            <p:txEl>
                                              <p:pRg st="9" end="9"/>
                                            </p:txEl>
                                          </p:spTgt>
                                        </p:tgtEl>
                                        <p:attrNameLst>
                                          <p:attrName>style.visibility</p:attrName>
                                        </p:attrNameLst>
                                      </p:cBhvr>
                                      <p:to>
                                        <p:strVal val="visible"/>
                                      </p:to>
                                    </p:set>
                                    <p:anim calcmode="lin" valueType="num">
                                      <p:cBhvr additive="base">
                                        <p:cTn id="37" dur="500" fill="hold"/>
                                        <p:tgtEl>
                                          <p:spTgt spid="2969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8153400" cy="1143000"/>
          </a:xfrm>
        </p:spPr>
        <p:txBody>
          <a:bodyPr>
            <a:normAutofit fontScale="90000"/>
          </a:bodyPr>
          <a:lstStyle/>
          <a:p>
            <a:r>
              <a:rPr lang="en-US" dirty="0" smtClean="0"/>
              <a:t>How to write a problem question the scientific way. </a:t>
            </a:r>
            <a:endParaRPr lang="en-US" dirty="0"/>
          </a:p>
        </p:txBody>
      </p:sp>
      <p:sp>
        <p:nvSpPr>
          <p:cNvPr id="3" name="Content Placeholder 2"/>
          <p:cNvSpPr>
            <a:spLocks noGrp="1"/>
          </p:cNvSpPr>
          <p:nvPr>
            <p:ph idx="1"/>
          </p:nvPr>
        </p:nvSpPr>
        <p:spPr/>
        <p:txBody>
          <a:bodyPr/>
          <a:lstStyle/>
          <a:p>
            <a:r>
              <a:rPr lang="en-US" dirty="0" smtClean="0"/>
              <a:t>Step 1: Read the Scenario</a:t>
            </a:r>
          </a:p>
          <a:p>
            <a:r>
              <a:rPr lang="en-US" dirty="0" smtClean="0"/>
              <a:t>Step 2: Find the IV and the DV</a:t>
            </a:r>
          </a:p>
          <a:p>
            <a:r>
              <a:rPr lang="en-US" dirty="0" smtClean="0"/>
              <a:t>Step 3: Write the following sentence on your paper:</a:t>
            </a:r>
          </a:p>
          <a:p>
            <a:pPr lvl="1"/>
            <a:r>
              <a:rPr lang="en-US" b="1" i="1" dirty="0" smtClean="0"/>
              <a:t>How does the </a:t>
            </a:r>
            <a:r>
              <a:rPr lang="en-US" b="1" i="1" u="sng" dirty="0" smtClean="0">
                <a:solidFill>
                  <a:srgbClr val="FF0000"/>
                </a:solidFill>
              </a:rPr>
              <a:t>IV</a:t>
            </a:r>
            <a:r>
              <a:rPr lang="en-US" b="1" i="1" dirty="0" smtClean="0"/>
              <a:t> affect the </a:t>
            </a:r>
            <a:r>
              <a:rPr lang="en-US" b="1" i="1" u="sng" dirty="0" smtClean="0">
                <a:solidFill>
                  <a:srgbClr val="FF0000"/>
                </a:solidFill>
              </a:rPr>
              <a:t>DV</a:t>
            </a:r>
            <a:r>
              <a:rPr lang="en-US" b="1" i="1" dirty="0" smtClean="0"/>
              <a:t>?</a:t>
            </a:r>
            <a:endParaRPr lang="en-US" b="1" i="1" dirty="0" smtClean="0"/>
          </a:p>
          <a:p>
            <a:r>
              <a:rPr lang="en-US" dirty="0" smtClean="0"/>
              <a:t>Replace the IV and the DV in your sentence with the IV and DV from the Scenario. </a:t>
            </a:r>
            <a:endParaRPr lang="en-US" dirty="0"/>
          </a:p>
        </p:txBody>
      </p:sp>
    </p:spTree>
    <p:extLst>
      <p:ext uri="{BB962C8B-B14F-4D97-AF65-F5344CB8AC3E}">
        <p14:creationId xmlns:p14="http://schemas.microsoft.com/office/powerpoint/2010/main" val="149513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a piece of line paper lets take Cornell notes on the problem question format.</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19400"/>
            <a:ext cx="7355687" cy="282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90600" y="3429000"/>
            <a:ext cx="1752600" cy="1200329"/>
          </a:xfrm>
          <a:prstGeom prst="rect">
            <a:avLst/>
          </a:prstGeom>
          <a:noFill/>
        </p:spPr>
        <p:txBody>
          <a:bodyPr wrap="square" rtlCol="0">
            <a:spAutoFit/>
          </a:bodyPr>
          <a:lstStyle/>
          <a:p>
            <a:r>
              <a:rPr lang="en-US" dirty="0" smtClean="0"/>
              <a:t>How do you write a problem question?</a:t>
            </a:r>
            <a:endParaRPr lang="en-US" dirty="0"/>
          </a:p>
        </p:txBody>
      </p:sp>
      <p:sp>
        <p:nvSpPr>
          <p:cNvPr id="7" name="TextBox 6"/>
          <p:cNvSpPr txBox="1"/>
          <p:nvPr/>
        </p:nvSpPr>
        <p:spPr>
          <a:xfrm>
            <a:off x="2895599" y="3429000"/>
            <a:ext cx="5222087" cy="2031325"/>
          </a:xfrm>
          <a:prstGeom prst="rect">
            <a:avLst/>
          </a:prstGeom>
          <a:noFill/>
        </p:spPr>
        <p:txBody>
          <a:bodyPr wrap="square" rtlCol="0">
            <a:spAutoFit/>
          </a:bodyPr>
          <a:lstStyle/>
          <a:p>
            <a:r>
              <a:rPr lang="en-US" dirty="0"/>
              <a:t>Step 1: Read the Scenario</a:t>
            </a:r>
          </a:p>
          <a:p>
            <a:r>
              <a:rPr lang="en-US" dirty="0"/>
              <a:t>Step 2: Find the IV and the DV</a:t>
            </a:r>
          </a:p>
          <a:p>
            <a:r>
              <a:rPr lang="en-US" dirty="0"/>
              <a:t>Step 3: Write </a:t>
            </a:r>
            <a:r>
              <a:rPr lang="en-US" dirty="0" smtClean="0"/>
              <a:t>….How </a:t>
            </a:r>
            <a:r>
              <a:rPr lang="en-US" dirty="0"/>
              <a:t>does the IV affect the DV?</a:t>
            </a:r>
          </a:p>
          <a:p>
            <a:r>
              <a:rPr lang="en-US" dirty="0" smtClean="0"/>
              <a:t>Step 4: Replace </a:t>
            </a:r>
            <a:r>
              <a:rPr lang="en-US" dirty="0"/>
              <a:t>the IV and the DV in your sentence with the IV and DV from the Scenario. </a:t>
            </a:r>
          </a:p>
        </p:txBody>
      </p:sp>
    </p:spTree>
    <p:extLst>
      <p:ext uri="{BB962C8B-B14F-4D97-AF65-F5344CB8AC3E}">
        <p14:creationId xmlns:p14="http://schemas.microsoft.com/office/powerpoint/2010/main" val="57682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1988</TotalTime>
  <Words>669</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Lt: We are learning how to write a problem question. The purpose is to understand the entire scientific method. Today we will learn how to use the proper format to write a problem question.  </vt:lpstr>
      <vt:lpstr>PowerPoint Presentation</vt:lpstr>
      <vt:lpstr>Did you get it?</vt:lpstr>
      <vt:lpstr>Review Paper Basketball experiment from yesterday.</vt:lpstr>
      <vt:lpstr>How do you write a Problem Question</vt:lpstr>
      <vt:lpstr>The big idea from yesterday….</vt:lpstr>
      <vt:lpstr>Steps of the Scientific Investigation</vt:lpstr>
      <vt:lpstr>How to write a problem question the scientific way. </vt:lpstr>
      <vt:lpstr>On a piece of line paper lets take Cornell notes on the problem question format.</vt:lpstr>
      <vt:lpstr>Practice</vt:lpstr>
      <vt:lpstr>Practice</vt:lpstr>
      <vt:lpstr>Problem Question Exit Ticket</vt:lpstr>
    </vt:vector>
  </TitlesOfParts>
  <Company>Brighton School District 27J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Exit Ticket</dc:title>
  <dc:creator>Stephen Sutphin</dc:creator>
  <cp:lastModifiedBy>Sydney van der Wal</cp:lastModifiedBy>
  <cp:revision>12</cp:revision>
  <dcterms:created xsi:type="dcterms:W3CDTF">2012-09-04T21:14:05Z</dcterms:created>
  <dcterms:modified xsi:type="dcterms:W3CDTF">2013-09-05T23:22:35Z</dcterms:modified>
</cp:coreProperties>
</file>