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62778E-C55F-429E-ABFD-2C796515ABCE}"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3CDC8-D3A7-4214-9EF2-99FC63D6C0A7}"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2778E-C55F-429E-ABFD-2C796515ABCE}"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2778E-C55F-429E-ABFD-2C796515ABCE}"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2778E-C55F-429E-ABFD-2C796515ABCE}"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2778E-C55F-429E-ABFD-2C796515ABCE}"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3CDC8-D3A7-4214-9EF2-99FC63D6C0A7}"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2778E-C55F-429E-ABFD-2C796515ABCE}"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62778E-C55F-429E-ABFD-2C796515ABCE}" type="datetimeFigureOut">
              <a:rPr lang="en-US" smtClean="0"/>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23CDC8-D3A7-4214-9EF2-99FC63D6C0A7}"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2778E-C55F-429E-ABFD-2C796515ABCE}"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2778E-C55F-429E-ABFD-2C796515ABCE}"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2778E-C55F-429E-ABFD-2C796515ABCE}"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3CDC8-D3A7-4214-9EF2-99FC63D6C0A7}"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2778E-C55F-429E-ABFD-2C796515ABCE}"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3CDC8-D3A7-4214-9EF2-99FC63D6C0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762778E-C55F-429E-ABFD-2C796515ABCE}" type="datetimeFigureOut">
              <a:rPr lang="en-US" smtClean="0"/>
              <a:t>8/25/2013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323CDC8-D3A7-4214-9EF2-99FC63D6C0A7}"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8Ewpwylbxec&amp;safety_mode=true&amp;persist_safety_mode=1&amp;safe=acti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8Ewpwylbxec&amp;safety_mode=true&amp;persist_safety_mode=1&amp;safe=act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7000"/>
            <a:ext cx="7924800" cy="3962400"/>
          </a:xfrm>
        </p:spPr>
        <p:txBody>
          <a:bodyPr>
            <a:normAutofit fontScale="90000"/>
          </a:bodyPr>
          <a:lstStyle/>
          <a:p>
            <a:r>
              <a:rPr lang="en-US" sz="2400" dirty="0" smtClean="0"/>
              <a:t>CW: </a:t>
            </a:r>
            <a:r>
              <a:rPr lang="en-US" sz="2400" dirty="0" smtClean="0">
                <a:latin typeface="Comic Sans MS" pitchFamily="66" charset="0"/>
              </a:rPr>
              <a:t>Write LT in ISN, write in planner ( stamp it), get two small white boards for each pod.</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t>Warm-up : </a:t>
            </a:r>
            <a:r>
              <a:rPr lang="en-US" sz="2400" dirty="0" smtClean="0">
                <a:latin typeface="Comic Sans MS" pitchFamily="66" charset="0"/>
              </a:rPr>
              <a:t>Discuss </a:t>
            </a:r>
            <a:r>
              <a:rPr lang="en-US" sz="2400" dirty="0">
                <a:latin typeface="Comic Sans MS" pitchFamily="66" charset="0"/>
              </a:rPr>
              <a:t>in your pod what the LT really means be ready to share your </a:t>
            </a:r>
            <a:r>
              <a:rPr lang="en-US" sz="2400" dirty="0" smtClean="0">
                <a:latin typeface="Comic Sans MS" pitchFamily="66" charset="0"/>
              </a:rPr>
              <a:t>ideas, You should be able to figure out what we are doing today and what you need to accomplish to meet the target..</a:t>
            </a:r>
            <a:r>
              <a:rPr lang="en-US" sz="2400" dirty="0" smtClean="0"/>
              <a:t/>
            </a:r>
            <a:br>
              <a:rPr lang="en-US" sz="2400" dirty="0" smtClean="0"/>
            </a:br>
            <a:r>
              <a:rPr lang="en-US" sz="2400" dirty="0"/>
              <a:t/>
            </a:r>
            <a:br>
              <a:rPr lang="en-US" sz="2400" dirty="0"/>
            </a:br>
            <a:r>
              <a:rPr lang="en-US" sz="2400" smtClean="0"/>
              <a:t>HW: None</a:t>
            </a:r>
            <a:r>
              <a:rPr lang="en-US" sz="2400" dirty="0" smtClean="0"/>
              <a:t/>
            </a:r>
            <a:br>
              <a:rPr lang="en-US" sz="2400" dirty="0" smtClean="0"/>
            </a:br>
            <a:r>
              <a:rPr lang="en-US" sz="2400" dirty="0"/>
              <a:t/>
            </a:r>
            <a:br>
              <a:rPr lang="en-US" sz="2400" dirty="0"/>
            </a:br>
            <a:endParaRPr lang="en-US" sz="2400" dirty="0"/>
          </a:p>
        </p:txBody>
      </p:sp>
      <p:sp>
        <p:nvSpPr>
          <p:cNvPr id="3" name="Content Placeholder 2"/>
          <p:cNvSpPr>
            <a:spLocks noGrp="1"/>
          </p:cNvSpPr>
          <p:nvPr>
            <p:ph idx="1"/>
          </p:nvPr>
        </p:nvSpPr>
        <p:spPr>
          <a:xfrm>
            <a:off x="762000" y="685800"/>
            <a:ext cx="7543800" cy="1905000"/>
          </a:xfrm>
        </p:spPr>
        <p:txBody>
          <a:bodyPr>
            <a:normAutofit/>
          </a:bodyPr>
          <a:lstStyle/>
          <a:p>
            <a:r>
              <a:rPr lang="en-US" sz="2800" dirty="0" smtClean="0"/>
              <a:t>Learning Target: I am learning about variables and controls. This means I can tell what is changing and what is staying the same in an controlled experiment.</a:t>
            </a:r>
            <a:endParaRPr lang="en-US" sz="2800" dirty="0"/>
          </a:p>
        </p:txBody>
      </p:sp>
    </p:spTree>
    <p:extLst>
      <p:ext uri="{BB962C8B-B14F-4D97-AF65-F5344CB8AC3E}">
        <p14:creationId xmlns:p14="http://schemas.microsoft.com/office/powerpoint/2010/main" val="1780716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715000"/>
          </a:xfrm>
        </p:spPr>
        <p:txBody>
          <a:bodyPr/>
          <a:lstStyle/>
          <a:p>
            <a:pPr marL="0" indent="0">
              <a:buNone/>
            </a:pPr>
            <a:r>
              <a:rPr lang="en-US" sz="3600" b="1" dirty="0" smtClean="0"/>
              <a:t>One more thing….</a:t>
            </a:r>
          </a:p>
          <a:p>
            <a:pPr marL="0" indent="0">
              <a:buNone/>
            </a:pPr>
            <a:r>
              <a:rPr lang="en-US" dirty="0" smtClean="0"/>
              <a:t>There are two very important variables…</a:t>
            </a:r>
          </a:p>
          <a:p>
            <a:pPr marL="0" indent="0">
              <a:buNone/>
            </a:pPr>
            <a:r>
              <a:rPr lang="en-US" dirty="0" smtClean="0"/>
              <a:t>The one variable you ( the scientist changes).</a:t>
            </a:r>
          </a:p>
          <a:p>
            <a:pPr marL="0" indent="0">
              <a:buNone/>
            </a:pPr>
            <a:r>
              <a:rPr lang="en-US" dirty="0" smtClean="0"/>
              <a:t>The other variable that you ( the scientist measures)</a:t>
            </a:r>
          </a:p>
          <a:p>
            <a:pPr marL="0" indent="0">
              <a:buNone/>
            </a:pPr>
            <a:endParaRPr lang="en-US" dirty="0"/>
          </a:p>
          <a:p>
            <a:pPr marL="0" indent="0">
              <a:buNone/>
            </a:pPr>
            <a:r>
              <a:rPr lang="en-US" dirty="0" smtClean="0"/>
              <a:t>The one changed variable is called the </a:t>
            </a:r>
          </a:p>
          <a:p>
            <a:pPr marL="0" indent="0">
              <a:buNone/>
            </a:pPr>
            <a:r>
              <a:rPr lang="en-US" dirty="0"/>
              <a:t>	</a:t>
            </a:r>
            <a:r>
              <a:rPr lang="en-US" sz="3200" b="1" dirty="0" smtClean="0"/>
              <a:t>INDEPENTENT VAIRABLE</a:t>
            </a:r>
          </a:p>
          <a:p>
            <a:pPr marL="0" indent="0">
              <a:buNone/>
            </a:pPr>
            <a:r>
              <a:rPr lang="en-US" dirty="0" smtClean="0"/>
              <a:t>The variable that is measured is the </a:t>
            </a:r>
          </a:p>
          <a:p>
            <a:pPr marL="0" indent="0">
              <a:buNone/>
            </a:pPr>
            <a:r>
              <a:rPr lang="en-US" dirty="0"/>
              <a:t>	</a:t>
            </a:r>
            <a:r>
              <a:rPr lang="en-US" sz="3600" b="1" dirty="0" smtClean="0"/>
              <a:t>DEPENDENT VAIRABLE</a:t>
            </a:r>
          </a:p>
          <a:p>
            <a:pPr marL="0" indent="0">
              <a:buNone/>
            </a:pPr>
            <a:endParaRPr lang="en-US" dirty="0" smtClean="0"/>
          </a:p>
          <a:p>
            <a:pPr lvl="1"/>
            <a:endParaRPr lang="en-US" dirty="0"/>
          </a:p>
        </p:txBody>
      </p:sp>
    </p:spTree>
    <p:extLst>
      <p:ext uri="{BB962C8B-B14F-4D97-AF65-F5344CB8AC3E}">
        <p14:creationId xmlns:p14="http://schemas.microsoft.com/office/powerpoint/2010/main" val="3481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ircle(in)">
                                      <p:cBhvr>
                                        <p:cTn id="7" dur="20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circle(in)">
                                      <p:cBhvr>
                                        <p:cTn id="1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a:t>
            </a:r>
            <a:endParaRPr lang="en-US" dirty="0"/>
          </a:p>
        </p:txBody>
      </p:sp>
      <p:sp>
        <p:nvSpPr>
          <p:cNvPr id="3" name="Content Placeholder 2"/>
          <p:cNvSpPr>
            <a:spLocks noGrp="1"/>
          </p:cNvSpPr>
          <p:nvPr>
            <p:ph idx="1"/>
          </p:nvPr>
        </p:nvSpPr>
        <p:spPr/>
        <p:txBody>
          <a:bodyPr/>
          <a:lstStyle/>
          <a:p>
            <a:r>
              <a:rPr lang="en-US" dirty="0" smtClean="0"/>
              <a:t>Reflect on the type of variables within an experiment. Make sure to identify the three types and why there is only one change variable within an experiment. </a:t>
            </a:r>
            <a:endParaRPr lang="en-US" dirty="0"/>
          </a:p>
        </p:txBody>
      </p:sp>
    </p:spTree>
    <p:extLst>
      <p:ext uri="{BB962C8B-B14F-4D97-AF65-F5344CB8AC3E}">
        <p14:creationId xmlns:p14="http://schemas.microsoft.com/office/powerpoint/2010/main" val="422563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648200"/>
          </a:xfrm>
        </p:spPr>
        <p:txBody>
          <a:bodyPr/>
          <a:lstStyle/>
          <a:p>
            <a:pPr marL="0" indent="0">
              <a:buNone/>
            </a:pPr>
            <a:r>
              <a:rPr lang="en-US" sz="3600" b="1" dirty="0" smtClean="0"/>
              <a:t>Last week we learned about …what?</a:t>
            </a:r>
          </a:p>
          <a:p>
            <a:pPr marL="0" indent="0">
              <a:buNone/>
            </a:pPr>
            <a:r>
              <a:rPr lang="en-US" dirty="0" smtClean="0"/>
              <a:t>Skills scientist have..</a:t>
            </a:r>
          </a:p>
          <a:p>
            <a:pPr marL="0" indent="0">
              <a:buNone/>
            </a:pPr>
            <a:r>
              <a:rPr lang="en-US" dirty="0"/>
              <a:t>	</a:t>
            </a:r>
            <a:r>
              <a:rPr lang="en-US" dirty="0" smtClean="0"/>
              <a:t>Observing</a:t>
            </a:r>
          </a:p>
          <a:p>
            <a:pPr marL="0" indent="0">
              <a:buNone/>
            </a:pPr>
            <a:r>
              <a:rPr lang="en-US" dirty="0" smtClean="0"/>
              <a:t>Inferring,</a:t>
            </a:r>
          </a:p>
          <a:p>
            <a:pPr marL="0" indent="0">
              <a:buNone/>
            </a:pPr>
            <a:r>
              <a:rPr lang="en-US" dirty="0"/>
              <a:t>	</a:t>
            </a:r>
            <a:r>
              <a:rPr lang="en-US" dirty="0" smtClean="0"/>
              <a:t>Classifying</a:t>
            </a:r>
          </a:p>
          <a:p>
            <a:pPr marL="0" indent="0">
              <a:buNone/>
            </a:pPr>
            <a:r>
              <a:rPr lang="en-US" dirty="0" smtClean="0"/>
              <a:t>Predicting</a:t>
            </a:r>
          </a:p>
          <a:p>
            <a:pPr marL="0" indent="0">
              <a:buNone/>
            </a:pPr>
            <a:r>
              <a:rPr lang="en-US" dirty="0"/>
              <a:t>	</a:t>
            </a:r>
            <a:r>
              <a:rPr lang="en-US" dirty="0" smtClean="0"/>
              <a:t>Making Models</a:t>
            </a:r>
          </a:p>
          <a:p>
            <a:pPr marL="0" indent="0">
              <a:buNone/>
            </a:pPr>
            <a:r>
              <a:rPr lang="en-US" dirty="0"/>
              <a:t>	</a:t>
            </a:r>
          </a:p>
        </p:txBody>
      </p:sp>
    </p:spTree>
    <p:extLst>
      <p:ext uri="{BB962C8B-B14F-4D97-AF65-F5344CB8AC3E}">
        <p14:creationId xmlns:p14="http://schemas.microsoft.com/office/powerpoint/2010/main" val="288492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smtClean="0"/>
              <a:t>We also learned there are four important attitudes scientist must have. They are…</a:t>
            </a:r>
          </a:p>
          <a:p>
            <a:pPr lvl="1"/>
            <a:r>
              <a:rPr lang="en-US" sz="2800" dirty="0" smtClean="0"/>
              <a:t>Curiosity</a:t>
            </a:r>
          </a:p>
          <a:p>
            <a:pPr lvl="3"/>
            <a:r>
              <a:rPr lang="en-US" sz="2800" dirty="0" smtClean="0"/>
              <a:t>Honesty</a:t>
            </a:r>
          </a:p>
          <a:p>
            <a:pPr lvl="4"/>
            <a:r>
              <a:rPr lang="en-US" sz="2800" dirty="0" smtClean="0"/>
              <a:t>Open-Mindedness and Skepticism</a:t>
            </a:r>
          </a:p>
          <a:p>
            <a:pPr lvl="6"/>
            <a:r>
              <a:rPr lang="en-US" sz="2800" dirty="0" smtClean="0"/>
              <a:t>Creativity</a:t>
            </a:r>
            <a:endParaRPr lang="en-US" sz="2800" dirty="0"/>
          </a:p>
        </p:txBody>
      </p:sp>
    </p:spTree>
    <p:extLst>
      <p:ext uri="{BB962C8B-B14F-4D97-AF65-F5344CB8AC3E}">
        <p14:creationId xmlns:p14="http://schemas.microsoft.com/office/powerpoint/2010/main" val="3874364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dirty="0"/>
              <a:t>W</a:t>
            </a:r>
            <a:r>
              <a:rPr lang="en-US" sz="4000" b="1" dirty="0" smtClean="0"/>
              <a:t>e </a:t>
            </a:r>
            <a:r>
              <a:rPr lang="en-US" sz="4000" b="1" dirty="0" smtClean="0"/>
              <a:t>will </a:t>
            </a:r>
            <a:r>
              <a:rPr lang="en-US" sz="4000" b="1" dirty="0" smtClean="0"/>
              <a:t>be learning </a:t>
            </a:r>
            <a:r>
              <a:rPr lang="en-US" sz="4000" b="1" dirty="0" smtClean="0"/>
              <a:t>about the Scientific Method, variables (Independent, Dependent and Constant) and how to write a scientific question correctly.</a:t>
            </a:r>
            <a:endParaRPr lang="en-US" sz="4000" b="1" dirty="0"/>
          </a:p>
        </p:txBody>
      </p:sp>
    </p:spTree>
    <p:extLst>
      <p:ext uri="{BB962C8B-B14F-4D97-AF65-F5344CB8AC3E}">
        <p14:creationId xmlns:p14="http://schemas.microsoft.com/office/powerpoint/2010/main" val="245397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562600"/>
          </a:xfrm>
        </p:spPr>
        <p:txBody>
          <a:bodyPr>
            <a:normAutofit/>
          </a:bodyPr>
          <a:lstStyle/>
          <a:p>
            <a:r>
              <a:rPr lang="en-US" dirty="0" smtClean="0"/>
              <a:t>Lets watch an experiment and see if we can identify the variables (the factors that can change in the experiment)</a:t>
            </a:r>
          </a:p>
          <a:p>
            <a:r>
              <a:rPr lang="en-US" dirty="0" smtClean="0">
                <a:hlinkClick r:id="rId2"/>
              </a:rPr>
              <a:t>Potato Piercing</a:t>
            </a:r>
            <a:endParaRPr lang="en-US" dirty="0" smtClean="0"/>
          </a:p>
          <a:p>
            <a:r>
              <a:rPr lang="en-US" dirty="0" smtClean="0"/>
              <a:t>So, what were the variable?</a:t>
            </a:r>
          </a:p>
          <a:p>
            <a:pPr lvl="1"/>
            <a:r>
              <a:rPr lang="en-US" sz="2400" dirty="0" smtClean="0"/>
              <a:t>The straw type</a:t>
            </a:r>
          </a:p>
          <a:p>
            <a:pPr lvl="2"/>
            <a:r>
              <a:rPr lang="en-US" sz="2400" dirty="0" smtClean="0"/>
              <a:t>The potato</a:t>
            </a:r>
          </a:p>
          <a:p>
            <a:pPr lvl="3"/>
            <a:r>
              <a:rPr lang="en-US" sz="2400" dirty="0" smtClean="0"/>
              <a:t>The person piercing the potato</a:t>
            </a:r>
          </a:p>
          <a:p>
            <a:pPr lvl="4"/>
            <a:r>
              <a:rPr lang="en-US" sz="2400" dirty="0" smtClean="0"/>
              <a:t>The direction of the piercing straw</a:t>
            </a:r>
          </a:p>
          <a:p>
            <a:pPr lvl="5"/>
            <a:r>
              <a:rPr lang="en-US" sz="2400" dirty="0" smtClean="0"/>
              <a:t>The  force behind the straw</a:t>
            </a:r>
          </a:p>
          <a:p>
            <a:pPr lvl="6"/>
            <a:r>
              <a:rPr lang="en-US" sz="2400" dirty="0" smtClean="0"/>
              <a:t>The covering of the end of the straw </a:t>
            </a:r>
          </a:p>
          <a:p>
            <a:pPr marL="1673352" lvl="6" indent="0">
              <a:buNone/>
            </a:pPr>
            <a:r>
              <a:rPr lang="en-US" sz="2400" dirty="0" smtClean="0"/>
              <a:t>These are all variable that could change the outcome of the experiment!!!</a:t>
            </a:r>
          </a:p>
          <a:p>
            <a:pPr lvl="4"/>
            <a:endParaRPr lang="en-US" dirty="0"/>
          </a:p>
        </p:txBody>
      </p:sp>
    </p:spTree>
    <p:extLst>
      <p:ext uri="{BB962C8B-B14F-4D97-AF65-F5344CB8AC3E}">
        <p14:creationId xmlns:p14="http://schemas.microsoft.com/office/powerpoint/2010/main" val="361232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lstStyle/>
          <a:p>
            <a:r>
              <a:rPr lang="en-US" dirty="0" smtClean="0"/>
              <a:t>Lets watch it again and see what variables were kept the same….</a:t>
            </a:r>
          </a:p>
          <a:p>
            <a:pPr marL="0" indent="0">
              <a:buNone/>
            </a:pPr>
            <a:r>
              <a:rPr lang="en-US" dirty="0" smtClean="0">
                <a:hlinkClick r:id="rId2"/>
              </a:rPr>
              <a:t>Potato Piercing</a:t>
            </a:r>
            <a:endParaRPr lang="en-US" dirty="0" smtClean="0"/>
          </a:p>
          <a:p>
            <a:pPr lvl="1"/>
            <a:r>
              <a:rPr lang="en-US" sz="2400" dirty="0" smtClean="0"/>
              <a:t>The potato</a:t>
            </a:r>
          </a:p>
          <a:p>
            <a:pPr lvl="2"/>
            <a:r>
              <a:rPr lang="en-US" sz="2400" dirty="0" smtClean="0"/>
              <a:t>The person piercing the potato</a:t>
            </a:r>
          </a:p>
          <a:p>
            <a:pPr lvl="3"/>
            <a:r>
              <a:rPr lang="en-US" sz="2400" dirty="0" smtClean="0"/>
              <a:t>The straw type</a:t>
            </a:r>
          </a:p>
          <a:p>
            <a:pPr lvl="4"/>
            <a:r>
              <a:rPr lang="en-US" sz="2400" dirty="0" smtClean="0"/>
              <a:t>The direction of the piercing straw</a:t>
            </a:r>
          </a:p>
          <a:p>
            <a:pPr lvl="5"/>
            <a:r>
              <a:rPr lang="en-US" sz="2400" dirty="0" smtClean="0"/>
              <a:t>The force behind the straw</a:t>
            </a:r>
          </a:p>
          <a:p>
            <a:pPr lvl="5"/>
            <a:endParaRPr lang="en-US" dirty="0" smtClean="0"/>
          </a:p>
          <a:p>
            <a:pPr marL="1417320" lvl="5" indent="0">
              <a:buNone/>
            </a:pPr>
            <a:r>
              <a:rPr lang="en-US" sz="2400" dirty="0" smtClean="0"/>
              <a:t>These variable are called </a:t>
            </a:r>
            <a:r>
              <a:rPr lang="en-US" sz="3200" dirty="0" smtClean="0"/>
              <a:t>control </a:t>
            </a:r>
            <a:r>
              <a:rPr lang="en-US" sz="2400" dirty="0" smtClean="0"/>
              <a:t>variables….because they stay constant</a:t>
            </a:r>
            <a:r>
              <a:rPr lang="en-US" sz="2400" dirty="0" smtClean="0"/>
              <a:t>, they  </a:t>
            </a:r>
            <a:r>
              <a:rPr lang="en-US" sz="2400" dirty="0" smtClean="0"/>
              <a:t>do not </a:t>
            </a:r>
            <a:r>
              <a:rPr lang="en-US" sz="2400" dirty="0" smtClean="0"/>
              <a:t>change….remember?</a:t>
            </a:r>
            <a:endParaRPr lang="en-US" dirty="0" smtClean="0"/>
          </a:p>
          <a:p>
            <a:pPr lvl="3"/>
            <a:endParaRPr lang="en-US" dirty="0" smtClean="0"/>
          </a:p>
          <a:p>
            <a:pPr lvl="3"/>
            <a:endParaRPr lang="en-US" dirty="0"/>
          </a:p>
        </p:txBody>
      </p:sp>
    </p:spTree>
    <p:extLst>
      <p:ext uri="{BB962C8B-B14F-4D97-AF65-F5344CB8AC3E}">
        <p14:creationId xmlns:p14="http://schemas.microsoft.com/office/powerpoint/2010/main" val="64528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638800"/>
          </a:xfrm>
        </p:spPr>
        <p:txBody>
          <a:bodyPr/>
          <a:lstStyle/>
          <a:p>
            <a:pPr marL="0" indent="0" algn="ctr">
              <a:buNone/>
            </a:pPr>
            <a:r>
              <a:rPr lang="en-US" dirty="0" smtClean="0"/>
              <a:t>When taking Cornell notes you may want to set up your right-hand and left-hand side like this…..</a:t>
            </a:r>
            <a:endParaRPr lang="en-US" dirty="0" smtClean="0"/>
          </a:p>
          <a:p>
            <a:pPr marL="0" indent="0" algn="ctr">
              <a:buNone/>
            </a:pPr>
            <a:endParaRPr lang="en-US" b="1" u="sng" dirty="0">
              <a:latin typeface="Comic Sans MS" pitchFamily="66" charset="0"/>
            </a:endParaRPr>
          </a:p>
          <a:p>
            <a:pPr marL="0" indent="0" algn="ctr">
              <a:buNone/>
            </a:pPr>
            <a:r>
              <a:rPr lang="en-US" b="1" u="sng" dirty="0" smtClean="0">
                <a:latin typeface="Comic Sans MS" pitchFamily="66" charset="0"/>
              </a:rPr>
              <a:t>Scientific Method</a:t>
            </a:r>
          </a:p>
          <a:p>
            <a:pPr marL="0" indent="0">
              <a:buNone/>
            </a:pPr>
            <a:r>
              <a:rPr lang="en-US" b="1" dirty="0" smtClean="0">
                <a:latin typeface="Comic Sans MS" pitchFamily="66" charset="0"/>
              </a:rPr>
              <a:t>Variable		</a:t>
            </a:r>
            <a:r>
              <a:rPr lang="en-US" dirty="0" smtClean="0">
                <a:latin typeface="Comic Sans MS" pitchFamily="66" charset="0"/>
              </a:rPr>
              <a:t>A factor that can change in an </a:t>
            </a:r>
          </a:p>
          <a:p>
            <a:pPr marL="0" indent="0">
              <a:buNone/>
            </a:pPr>
            <a:r>
              <a:rPr lang="en-US" dirty="0">
                <a:latin typeface="Comic Sans MS" pitchFamily="66" charset="0"/>
              </a:rPr>
              <a:t>	</a:t>
            </a:r>
            <a:r>
              <a:rPr lang="en-US" dirty="0" smtClean="0">
                <a:latin typeface="Comic Sans MS" pitchFamily="66" charset="0"/>
              </a:rPr>
              <a:t>		experiment</a:t>
            </a:r>
            <a:endParaRPr lang="en-US" b="1" dirty="0" smtClean="0">
              <a:latin typeface="Comic Sans MS" pitchFamily="66" charset="0"/>
            </a:endParaRPr>
          </a:p>
          <a:p>
            <a:pPr marL="0" indent="0">
              <a:buNone/>
            </a:pPr>
            <a:endParaRPr lang="en-US" b="1" u="sng" dirty="0" smtClean="0">
              <a:latin typeface="Comic Sans MS" pitchFamily="66" charset="0"/>
            </a:endParaRPr>
          </a:p>
          <a:p>
            <a:pPr marL="0" indent="0">
              <a:buNone/>
            </a:pPr>
            <a:r>
              <a:rPr lang="en-US" b="1" dirty="0" smtClean="0">
                <a:latin typeface="Comic Sans MS" pitchFamily="66" charset="0"/>
              </a:rPr>
              <a:t>Control		</a:t>
            </a:r>
            <a:r>
              <a:rPr lang="en-US" dirty="0" smtClean="0">
                <a:latin typeface="Comic Sans MS" pitchFamily="66" charset="0"/>
              </a:rPr>
              <a:t>A factor that stays constant </a:t>
            </a:r>
          </a:p>
          <a:p>
            <a:pPr marL="0" indent="0">
              <a:buNone/>
            </a:pPr>
            <a:r>
              <a:rPr lang="en-US" b="1" dirty="0">
                <a:latin typeface="Comic Sans MS" pitchFamily="66" charset="0"/>
              </a:rPr>
              <a:t>	</a:t>
            </a:r>
            <a:r>
              <a:rPr lang="en-US" b="1" dirty="0" smtClean="0">
                <a:latin typeface="Comic Sans MS" pitchFamily="66" charset="0"/>
              </a:rPr>
              <a:t>		(</a:t>
            </a:r>
            <a:r>
              <a:rPr lang="en-US" dirty="0">
                <a:latin typeface="Comic Sans MS" pitchFamily="66" charset="0"/>
              </a:rPr>
              <a:t> </a:t>
            </a:r>
            <a:r>
              <a:rPr lang="en-US" dirty="0" smtClean="0">
                <a:latin typeface="Comic Sans MS" pitchFamily="66" charset="0"/>
              </a:rPr>
              <a:t>the same) in an experiment</a:t>
            </a:r>
            <a:endParaRPr lang="en-US" b="1" dirty="0">
              <a:latin typeface="Comic Sans MS" pitchFamily="66" charset="0"/>
            </a:endParaRPr>
          </a:p>
        </p:txBody>
      </p:sp>
      <p:cxnSp>
        <p:nvCxnSpPr>
          <p:cNvPr id="5" name="Straight Connector 4"/>
          <p:cNvCxnSpPr/>
          <p:nvPr/>
        </p:nvCxnSpPr>
        <p:spPr>
          <a:xfrm>
            <a:off x="3505200" y="3200400"/>
            <a:ext cx="0" cy="2971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4114800"/>
            <a:ext cx="76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45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down)">
                                      <p:cBhvr>
                                        <p:cTn id="15" dur="500"/>
                                        <p:tgtEl>
                                          <p:spTgt spid="3">
                                            <p:txEl>
                                              <p:pRg st="6" end="6"/>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down)">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638800"/>
          </a:xfrm>
        </p:spPr>
        <p:txBody>
          <a:bodyPr/>
          <a:lstStyle/>
          <a:p>
            <a:r>
              <a:rPr lang="en-US" dirty="0" smtClean="0"/>
              <a:t>In a </a:t>
            </a:r>
            <a:r>
              <a:rPr lang="en-US" b="1" dirty="0" smtClean="0">
                <a:latin typeface="Comic Sans MS" pitchFamily="66" charset="0"/>
              </a:rPr>
              <a:t>controlled experiment </a:t>
            </a:r>
            <a:r>
              <a:rPr lang="en-US" dirty="0" smtClean="0"/>
              <a:t>all variables must remain the same …controlled ( kept constant) accept for one variable….</a:t>
            </a:r>
          </a:p>
          <a:p>
            <a:pPr lvl="1"/>
            <a:r>
              <a:rPr lang="en-US" dirty="0" smtClean="0"/>
              <a:t>What was the one changed variable in the Potato Piercing Experiment?</a:t>
            </a:r>
          </a:p>
          <a:p>
            <a:pPr lvl="3"/>
            <a:r>
              <a:rPr lang="en-US" sz="4000" dirty="0" smtClean="0">
                <a:latin typeface="Comic Sans MS" pitchFamily="66" charset="0"/>
              </a:rPr>
              <a:t>The covering of the straw!</a:t>
            </a:r>
            <a:endParaRPr lang="en-US" sz="4000" dirty="0">
              <a:latin typeface="Comic Sans MS" pitchFamily="66" charset="0"/>
            </a:endParaRPr>
          </a:p>
        </p:txBody>
      </p:sp>
    </p:spTree>
    <p:extLst>
      <p:ext uri="{BB962C8B-B14F-4D97-AF65-F5344CB8AC3E}">
        <p14:creationId xmlns:p14="http://schemas.microsoft.com/office/powerpoint/2010/main" val="5597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334000"/>
          </a:xfrm>
        </p:spPr>
        <p:txBody>
          <a:bodyPr/>
          <a:lstStyle/>
          <a:p>
            <a:pPr marL="0" indent="0">
              <a:buNone/>
            </a:pPr>
            <a:r>
              <a:rPr lang="en-US" sz="4000" dirty="0" smtClean="0"/>
              <a:t>So…. </a:t>
            </a:r>
          </a:p>
          <a:p>
            <a:pPr marL="0" indent="0">
              <a:buNone/>
            </a:pPr>
            <a:r>
              <a:rPr lang="en-US" sz="4000" dirty="0" smtClean="0"/>
              <a:t>So far what have you learned about……</a:t>
            </a:r>
          </a:p>
          <a:p>
            <a:pPr marL="320040" lvl="1" indent="0">
              <a:buNone/>
            </a:pPr>
            <a:r>
              <a:rPr lang="en-US" sz="4800" b="1" dirty="0" smtClean="0">
                <a:latin typeface="Comic Sans MS" pitchFamily="66" charset="0"/>
              </a:rPr>
              <a:t>VARIABLES</a:t>
            </a:r>
          </a:p>
          <a:p>
            <a:pPr marL="320040" lvl="1" indent="0">
              <a:buNone/>
            </a:pPr>
            <a:r>
              <a:rPr lang="en-US" sz="4800" b="1" dirty="0" smtClean="0">
                <a:latin typeface="Comic Sans MS" pitchFamily="66" charset="0"/>
              </a:rPr>
              <a:t>CONTROLS </a:t>
            </a:r>
          </a:p>
          <a:p>
            <a:pPr lvl="1"/>
            <a:endParaRPr lang="en-US" dirty="0"/>
          </a:p>
        </p:txBody>
      </p:sp>
    </p:spTree>
    <p:extLst>
      <p:ext uri="{BB962C8B-B14F-4D97-AF65-F5344CB8AC3E}">
        <p14:creationId xmlns:p14="http://schemas.microsoft.com/office/powerpoint/2010/main" val="423375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76</TotalTime>
  <Words>379</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CW: Write LT in ISN, write in planner ( stamp it), get two small white boards for each pod.  Warm-up : Discuss in your pod what the LT really means be ready to share your ideas, You should be able to figure out what we are doing today and what you need to accomplish to meet the target..  HW: None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summarize</vt:lpstr>
    </vt:vector>
  </TitlesOfParts>
  <Company>School District 27j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 write LT in ISN, Write in Planners, Get out HW turn it in,   Get a 2 partner white boards to collect data from your experiment you are going to do in class.  HW: Have an Amazing week end….. But think about scientific experiments and is they are happening around you this long holiday week end… Remember no school on Monday.</dc:title>
  <dc:creator>Sydney van der Wal</dc:creator>
  <cp:lastModifiedBy>Sydney van der Wal</cp:lastModifiedBy>
  <cp:revision>9</cp:revision>
  <dcterms:created xsi:type="dcterms:W3CDTF">2012-08-26T16:16:35Z</dcterms:created>
  <dcterms:modified xsi:type="dcterms:W3CDTF">2013-08-25T23:22:50Z</dcterms:modified>
</cp:coreProperties>
</file>