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64" r:id="rId5"/>
    <p:sldId id="261" r:id="rId6"/>
    <p:sldId id="262" r:id="rId7"/>
    <p:sldId id="263" r:id="rId8"/>
    <p:sldId id="257" r:id="rId9"/>
    <p:sldId id="265" r:id="rId10"/>
    <p:sldId id="272" r:id="rId11"/>
    <p:sldId id="266" r:id="rId12"/>
    <p:sldId id="267" r:id="rId13"/>
    <p:sldId id="268" r:id="rId14"/>
    <p:sldId id="269" r:id="rId15"/>
    <p:sldId id="274" r:id="rId16"/>
    <p:sldId id="275" r:id="rId17"/>
    <p:sldId id="270" r:id="rId18"/>
    <p:sldId id="271" r:id="rId19"/>
    <p:sldId id="273" r:id="rId20"/>
    <p:sldId id="276" r:id="rId21"/>
    <p:sldId id="258"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1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F6274C8-3D42-495C-8580-586E5DD1D419}" type="datetimeFigureOut">
              <a:rPr lang="en-US" smtClean="0"/>
              <a:t>8/23/2013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5F0F8A-C721-4D5C-B61B-9A6DA888C3F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274C8-3D42-495C-8580-586E5DD1D419}"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274C8-3D42-495C-8580-586E5DD1D419}"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274C8-3D42-495C-8580-586E5DD1D419}"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274C8-3D42-495C-8580-586E5DD1D419}"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F6274C8-3D42-495C-8580-586E5DD1D419}"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F0F8A-C721-4D5C-B61B-9A6DA888C3F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6274C8-3D42-495C-8580-586E5DD1D419}" type="datetimeFigureOut">
              <a:rPr lang="en-US" smtClean="0"/>
              <a:t>8/23/2013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6274C8-3D42-495C-8580-586E5DD1D419}" type="datetimeFigureOut">
              <a:rPr lang="en-US" smtClean="0"/>
              <a:t>8/23/2013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274C8-3D42-495C-8580-586E5DD1D419}" type="datetimeFigureOut">
              <a:rPr lang="en-US" smtClean="0"/>
              <a:t>8/23/2013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F6274C8-3D42-495C-8580-586E5DD1D419}" type="datetimeFigureOut">
              <a:rPr lang="en-US" smtClean="0"/>
              <a:t>8/23/2013</a:t>
            </a:fld>
            <a:endParaRPr lang="en-US"/>
          </a:p>
        </p:txBody>
      </p:sp>
      <p:sp>
        <p:nvSpPr>
          <p:cNvPr id="7" name="Slide Number Placeholder 6"/>
          <p:cNvSpPr>
            <a:spLocks noGrp="1"/>
          </p:cNvSpPr>
          <p:nvPr>
            <p:ph type="sldNum" sz="quarter" idx="12"/>
          </p:nvPr>
        </p:nvSpPr>
        <p:spPr/>
        <p:txBody>
          <a:bodyPr/>
          <a:lstStyle/>
          <a:p>
            <a:fld id="{0E5F0F8A-C721-4D5C-B61B-9A6DA888C3F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274C8-3D42-495C-8580-586E5DD1D419}" type="datetimeFigureOut">
              <a:rPr lang="en-US" smtClean="0"/>
              <a:t>8/23/2013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E5F0F8A-C721-4D5C-B61B-9A6DA888C3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F6274C8-3D42-495C-8580-586E5DD1D419}" type="datetimeFigureOut">
              <a:rPr lang="en-US" smtClean="0"/>
              <a:t>8/23/2013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5F0F8A-C721-4D5C-B61B-9A6DA888C3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Variables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63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lstStyle/>
          <a:p>
            <a:pPr marL="68580" indent="0">
              <a:buNone/>
            </a:pPr>
            <a:r>
              <a:rPr lang="en-US" dirty="0" smtClean="0"/>
              <a:t>LT:I will be able to comprehend the Scientific Method. This means I understand variables and how scientists organize their thinking when answering a problem or question. </a:t>
            </a:r>
          </a:p>
          <a:p>
            <a:pPr marL="68580" indent="0">
              <a:buNone/>
            </a:pPr>
            <a:r>
              <a:rPr lang="en-US" dirty="0" smtClean="0"/>
              <a:t>CW: Review variables, begin Scientific Method Foldable</a:t>
            </a:r>
          </a:p>
          <a:p>
            <a:pPr marL="68580" indent="0">
              <a:buNone/>
            </a:pPr>
            <a:r>
              <a:rPr lang="en-US" dirty="0" smtClean="0"/>
              <a:t>HW: Complete Tectonic Plate Pre-Test</a:t>
            </a:r>
          </a:p>
        </p:txBody>
      </p:sp>
    </p:spTree>
    <p:extLst>
      <p:ext uri="{BB962C8B-B14F-4D97-AF65-F5344CB8AC3E}">
        <p14:creationId xmlns:p14="http://schemas.microsoft.com/office/powerpoint/2010/main" val="3558696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group</a:t>
            </a:r>
            <a:endParaRPr lang="en-US" dirty="0"/>
          </a:p>
        </p:txBody>
      </p:sp>
      <p:sp>
        <p:nvSpPr>
          <p:cNvPr id="3" name="Content Placeholder 2"/>
          <p:cNvSpPr>
            <a:spLocks noGrp="1"/>
          </p:cNvSpPr>
          <p:nvPr>
            <p:ph idx="1"/>
          </p:nvPr>
        </p:nvSpPr>
        <p:spPr/>
        <p:txBody>
          <a:bodyPr>
            <a:normAutofit fontScale="92500"/>
          </a:bodyPr>
          <a:lstStyle/>
          <a:p>
            <a:pPr marL="68580" indent="0">
              <a:buNone/>
            </a:pPr>
            <a:r>
              <a:rPr lang="en-US" dirty="0" smtClean="0"/>
              <a:t>Is used in some experiments where the IV does not affect this group. Basically, NOTHING is done to this group to actually see if the IV does affect the other group as hoped.</a:t>
            </a:r>
          </a:p>
          <a:p>
            <a:pPr marL="68580" indent="0">
              <a:buNone/>
            </a:pPr>
            <a:r>
              <a:rPr lang="en-US" dirty="0" smtClean="0"/>
              <a:t>Example: Drinking whole milk makes kids fat.</a:t>
            </a:r>
          </a:p>
          <a:p>
            <a:pPr marL="68580" indent="0">
              <a:buNone/>
            </a:pPr>
            <a:r>
              <a:rPr lang="en-US" dirty="0" smtClean="0"/>
              <a:t>The IV is drinking whole milk and if a group of kids does not drink whole milk and still get fat then you can state whole milk is not the only contributor to weight gain.</a:t>
            </a:r>
            <a:endParaRPr lang="en-US" dirty="0"/>
          </a:p>
        </p:txBody>
      </p:sp>
    </p:spTree>
    <p:extLst>
      <p:ext uri="{BB962C8B-B14F-4D97-AF65-F5344CB8AC3E}">
        <p14:creationId xmlns:p14="http://schemas.microsoft.com/office/powerpoint/2010/main" val="252084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Variable</a:t>
            </a:r>
            <a:endParaRPr lang="en-US" dirty="0"/>
          </a:p>
        </p:txBody>
      </p:sp>
      <p:sp>
        <p:nvSpPr>
          <p:cNvPr id="3" name="Content Placeholder 2"/>
          <p:cNvSpPr>
            <a:spLocks noGrp="1"/>
          </p:cNvSpPr>
          <p:nvPr>
            <p:ph idx="1"/>
          </p:nvPr>
        </p:nvSpPr>
        <p:spPr/>
        <p:txBody>
          <a:bodyPr>
            <a:normAutofit fontScale="92500"/>
          </a:bodyPr>
          <a:lstStyle/>
          <a:p>
            <a:r>
              <a:rPr lang="en-US" dirty="0" smtClean="0"/>
              <a:t>The constant variable are the factors that are all kept the same… kept constant within the experiment.</a:t>
            </a:r>
          </a:p>
          <a:p>
            <a:endParaRPr lang="en-US" dirty="0"/>
          </a:p>
          <a:p>
            <a:r>
              <a:rPr lang="en-US" dirty="0" smtClean="0"/>
              <a:t>Example: Basketball Paper demo yesterday. The constant variables would have been the distant to the trash can, the thrower of the paper, the way the paper was thrown, the paper size, the condition of the room, etc….</a:t>
            </a:r>
            <a:endParaRPr lang="en-US" dirty="0"/>
          </a:p>
        </p:txBody>
      </p:sp>
    </p:spTree>
    <p:extLst>
      <p:ext uri="{BB962C8B-B14F-4D97-AF65-F5344CB8AC3E}">
        <p14:creationId xmlns:p14="http://schemas.microsoft.com/office/powerpoint/2010/main" val="381175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Variable</a:t>
            </a:r>
            <a:endParaRPr lang="en-US" dirty="0"/>
          </a:p>
        </p:txBody>
      </p:sp>
      <p:sp>
        <p:nvSpPr>
          <p:cNvPr id="3" name="Content Placeholder 2"/>
          <p:cNvSpPr>
            <a:spLocks noGrp="1"/>
          </p:cNvSpPr>
          <p:nvPr>
            <p:ph idx="1"/>
          </p:nvPr>
        </p:nvSpPr>
        <p:spPr/>
        <p:txBody>
          <a:bodyPr/>
          <a:lstStyle/>
          <a:p>
            <a:r>
              <a:rPr lang="en-US" dirty="0" smtClean="0"/>
              <a:t>This variable is the ONE changed variable within the experiment. Otherwise know as the manipulated variable.</a:t>
            </a:r>
          </a:p>
          <a:p>
            <a:endParaRPr lang="en-US" dirty="0"/>
          </a:p>
          <a:p>
            <a:r>
              <a:rPr lang="en-US" dirty="0" smtClean="0"/>
              <a:t>Example: In the basketball demo the type of paper would have been the one changed variable.</a:t>
            </a:r>
            <a:endParaRPr lang="en-US" dirty="0"/>
          </a:p>
        </p:txBody>
      </p:sp>
    </p:spTree>
    <p:extLst>
      <p:ext uri="{BB962C8B-B14F-4D97-AF65-F5344CB8AC3E}">
        <p14:creationId xmlns:p14="http://schemas.microsoft.com/office/powerpoint/2010/main" val="44973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Variable</a:t>
            </a:r>
            <a:endParaRPr lang="en-US" dirty="0"/>
          </a:p>
        </p:txBody>
      </p:sp>
      <p:sp>
        <p:nvSpPr>
          <p:cNvPr id="3" name="Content Placeholder 2"/>
          <p:cNvSpPr>
            <a:spLocks noGrp="1"/>
          </p:cNvSpPr>
          <p:nvPr>
            <p:ph idx="1"/>
          </p:nvPr>
        </p:nvSpPr>
        <p:spPr/>
        <p:txBody>
          <a:bodyPr/>
          <a:lstStyle/>
          <a:p>
            <a:r>
              <a:rPr lang="en-US" dirty="0" smtClean="0"/>
              <a:t>This variable is the one that is in response to the independent variable. This variable is usually the MEASUREMENT, the results of the experiment. </a:t>
            </a:r>
          </a:p>
          <a:p>
            <a:r>
              <a:rPr lang="en-US" dirty="0" smtClean="0"/>
              <a:t>Example: In the basketball experiment the dependent variable would have been the number of baskets made with each paper. </a:t>
            </a:r>
            <a:endParaRPr lang="en-US" dirty="0"/>
          </a:p>
        </p:txBody>
      </p:sp>
    </p:spTree>
    <p:extLst>
      <p:ext uri="{BB962C8B-B14F-4D97-AF65-F5344CB8AC3E}">
        <p14:creationId xmlns:p14="http://schemas.microsoft.com/office/powerpoint/2010/main" val="380709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382434" cy="2096536"/>
          </a:xfrm>
        </p:spPr>
        <p:txBody>
          <a:bodyPr>
            <a:noAutofit/>
          </a:bodyPr>
          <a:lstStyle/>
          <a:p>
            <a:r>
              <a:rPr lang="en-US" sz="2800" b="1" dirty="0" smtClean="0">
                <a:solidFill>
                  <a:schemeClr val="accent1">
                    <a:lumMod val="50000"/>
                  </a:schemeClr>
                </a:solidFill>
              </a:rPr>
              <a:t>LT: We are refreshing our understanding of variables. The purpose is to help us be able to design and conduct a scientific investigation.</a:t>
            </a:r>
            <a:r>
              <a:rPr lang="en-US" sz="2800" dirty="0" smtClean="0"/>
              <a:t/>
            </a:r>
            <a:br>
              <a:rPr lang="en-US" sz="2800" dirty="0" smtClean="0"/>
            </a:br>
            <a:r>
              <a:rPr lang="en-US" sz="2800" dirty="0" smtClean="0">
                <a:solidFill>
                  <a:srgbClr val="C00000"/>
                </a:solidFill>
              </a:rPr>
              <a:t>BTEC: I can explain variables  within a controlled experiment.</a:t>
            </a:r>
            <a:endParaRPr lang="en-US" sz="2800" dirty="0"/>
          </a:p>
        </p:txBody>
      </p:sp>
      <p:sp>
        <p:nvSpPr>
          <p:cNvPr id="3" name="Content Placeholder 2"/>
          <p:cNvSpPr>
            <a:spLocks noGrp="1"/>
          </p:cNvSpPr>
          <p:nvPr>
            <p:ph idx="1"/>
          </p:nvPr>
        </p:nvSpPr>
        <p:spPr>
          <a:xfrm>
            <a:off x="1043492" y="3200400"/>
            <a:ext cx="6777317" cy="2632229"/>
          </a:xfrm>
        </p:spPr>
        <p:txBody>
          <a:bodyPr/>
          <a:lstStyle/>
          <a:p>
            <a:r>
              <a:rPr lang="en-US" dirty="0" smtClean="0"/>
              <a:t>CW: Demos with science sentences for…</a:t>
            </a:r>
          </a:p>
          <a:p>
            <a:pPr lvl="2"/>
            <a:r>
              <a:rPr lang="en-US" dirty="0" smtClean="0"/>
              <a:t>Inverted glass</a:t>
            </a:r>
          </a:p>
          <a:p>
            <a:pPr lvl="2"/>
            <a:r>
              <a:rPr lang="en-US" dirty="0" smtClean="0"/>
              <a:t>The lifting paper</a:t>
            </a:r>
          </a:p>
          <a:p>
            <a:pPr lvl="2"/>
            <a:r>
              <a:rPr lang="en-US" dirty="0" smtClean="0"/>
              <a:t>Experiment with play-doe</a:t>
            </a:r>
          </a:p>
          <a:p>
            <a:pPr lvl="2"/>
            <a:endParaRPr lang="en-US" dirty="0"/>
          </a:p>
          <a:p>
            <a:r>
              <a:rPr lang="en-US" dirty="0" smtClean="0"/>
              <a:t>HW: Complete Pre-Test on Plate Tectonics</a:t>
            </a:r>
            <a:endParaRPr lang="en-US" dirty="0"/>
          </a:p>
        </p:txBody>
      </p:sp>
    </p:spTree>
    <p:extLst>
      <p:ext uri="{BB962C8B-B14F-4D97-AF65-F5344CB8AC3E}">
        <p14:creationId xmlns:p14="http://schemas.microsoft.com/office/powerpoint/2010/main" val="1648179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Warm-up</a:t>
            </a:r>
            <a:br>
              <a:rPr lang="en-US" dirty="0" smtClean="0"/>
            </a:br>
            <a:r>
              <a:rPr lang="en-US" sz="3100" dirty="0" smtClean="0"/>
              <a:t>you can discuss this with shoulder partners if needed</a:t>
            </a:r>
            <a:endParaRPr lang="en-US" sz="3100" dirty="0"/>
          </a:p>
        </p:txBody>
      </p:sp>
      <p:sp>
        <p:nvSpPr>
          <p:cNvPr id="3" name="Content Placeholder 2"/>
          <p:cNvSpPr>
            <a:spLocks noGrp="1"/>
          </p:cNvSpPr>
          <p:nvPr>
            <p:ph idx="1"/>
          </p:nvPr>
        </p:nvSpPr>
        <p:spPr>
          <a:xfrm>
            <a:off x="1043492" y="2323652"/>
            <a:ext cx="7490908" cy="3508977"/>
          </a:xfrm>
        </p:spPr>
        <p:txBody>
          <a:bodyPr/>
          <a:lstStyle/>
          <a:p>
            <a:pPr marL="68580" indent="0">
              <a:buNone/>
            </a:pPr>
            <a:r>
              <a:rPr lang="en-US" dirty="0" smtClean="0"/>
              <a:t>Go through your  vocabulary cards and write the meaning to the following words.</a:t>
            </a:r>
          </a:p>
          <a:p>
            <a:pPr marL="68580" indent="0">
              <a:buNone/>
            </a:pPr>
            <a:r>
              <a:rPr lang="en-US" dirty="0"/>
              <a:t>	</a:t>
            </a:r>
            <a:r>
              <a:rPr lang="en-US" dirty="0" smtClean="0"/>
              <a:t>Dependent variable</a:t>
            </a:r>
          </a:p>
          <a:p>
            <a:pPr marL="68580" indent="0">
              <a:buNone/>
            </a:pPr>
            <a:r>
              <a:rPr lang="en-US" dirty="0"/>
              <a:t>	</a:t>
            </a:r>
            <a:r>
              <a:rPr lang="en-US" dirty="0" smtClean="0"/>
              <a:t>Independent variable</a:t>
            </a:r>
          </a:p>
          <a:p>
            <a:pPr marL="68580" indent="0">
              <a:buNone/>
            </a:pPr>
            <a:r>
              <a:rPr lang="en-US" dirty="0"/>
              <a:t>	</a:t>
            </a:r>
            <a:r>
              <a:rPr lang="en-US" dirty="0" smtClean="0"/>
              <a:t>controlled variable/Constant variables</a:t>
            </a:r>
          </a:p>
          <a:p>
            <a:pPr marL="68580" indent="0">
              <a:buNone/>
            </a:pPr>
            <a:r>
              <a:rPr lang="en-US" dirty="0"/>
              <a:t>	</a:t>
            </a:r>
            <a:r>
              <a:rPr lang="en-US" dirty="0" smtClean="0"/>
              <a:t>Variables</a:t>
            </a:r>
            <a:endParaRPr lang="en-US" dirty="0"/>
          </a:p>
        </p:txBody>
      </p:sp>
    </p:spTree>
    <p:extLst>
      <p:ext uri="{BB962C8B-B14F-4D97-AF65-F5344CB8AC3E}">
        <p14:creationId xmlns:p14="http://schemas.microsoft.com/office/powerpoint/2010/main" val="1484237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Inverted glass</a:t>
            </a:r>
            <a:endParaRPr lang="en-US" dirty="0"/>
          </a:p>
        </p:txBody>
      </p:sp>
      <p:sp>
        <p:nvSpPr>
          <p:cNvPr id="3" name="Content Placeholder 2"/>
          <p:cNvSpPr>
            <a:spLocks noGrp="1"/>
          </p:cNvSpPr>
          <p:nvPr>
            <p:ph idx="1"/>
          </p:nvPr>
        </p:nvSpPr>
        <p:spPr/>
        <p:txBody>
          <a:bodyPr/>
          <a:lstStyle/>
          <a:p>
            <a:r>
              <a:rPr lang="en-US" dirty="0" smtClean="0"/>
              <a:t>Question: How does the amount of water affect the stay time of the index card?</a:t>
            </a:r>
          </a:p>
          <a:p>
            <a:r>
              <a:rPr lang="en-US" dirty="0" smtClean="0"/>
              <a:t>IV:</a:t>
            </a:r>
          </a:p>
          <a:p>
            <a:r>
              <a:rPr lang="en-US" dirty="0" smtClean="0"/>
              <a:t>DV:</a:t>
            </a:r>
          </a:p>
          <a:p>
            <a:r>
              <a:rPr lang="en-US" dirty="0" smtClean="0"/>
              <a:t>Constant variables:</a:t>
            </a:r>
            <a:endParaRPr lang="en-US" dirty="0"/>
          </a:p>
        </p:txBody>
      </p:sp>
    </p:spTree>
    <p:extLst>
      <p:ext uri="{BB962C8B-B14F-4D97-AF65-F5344CB8AC3E}">
        <p14:creationId xmlns:p14="http://schemas.microsoft.com/office/powerpoint/2010/main" val="665794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lifting paper</a:t>
            </a:r>
            <a:endParaRPr lang="en-US" dirty="0"/>
          </a:p>
        </p:txBody>
      </p:sp>
      <p:sp>
        <p:nvSpPr>
          <p:cNvPr id="3" name="Content Placeholder 2"/>
          <p:cNvSpPr>
            <a:spLocks noGrp="1"/>
          </p:cNvSpPr>
          <p:nvPr>
            <p:ph idx="1"/>
          </p:nvPr>
        </p:nvSpPr>
        <p:spPr/>
        <p:txBody>
          <a:bodyPr/>
          <a:lstStyle/>
          <a:p>
            <a:r>
              <a:rPr lang="en-US" dirty="0" smtClean="0"/>
              <a:t>IV: What was changed?</a:t>
            </a:r>
          </a:p>
          <a:p>
            <a:r>
              <a:rPr lang="en-US" dirty="0" smtClean="0"/>
              <a:t>DV: What did I measure?</a:t>
            </a:r>
          </a:p>
          <a:p>
            <a:r>
              <a:rPr lang="en-US" dirty="0" smtClean="0"/>
              <a:t>Constant variables? What remained the same?</a:t>
            </a:r>
            <a:endParaRPr lang="en-US" dirty="0"/>
          </a:p>
        </p:txBody>
      </p:sp>
    </p:spTree>
    <p:extLst>
      <p:ext uri="{BB962C8B-B14F-4D97-AF65-F5344CB8AC3E}">
        <p14:creationId xmlns:p14="http://schemas.microsoft.com/office/powerpoint/2010/main" val="4069550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Play-doe float?</a:t>
            </a:r>
            <a:endParaRPr lang="en-US" dirty="0"/>
          </a:p>
        </p:txBody>
      </p:sp>
      <p:sp>
        <p:nvSpPr>
          <p:cNvPr id="3" name="Content Placeholder 2"/>
          <p:cNvSpPr>
            <a:spLocks noGrp="1"/>
          </p:cNvSpPr>
          <p:nvPr>
            <p:ph idx="1"/>
          </p:nvPr>
        </p:nvSpPr>
        <p:spPr/>
        <p:txBody>
          <a:bodyPr/>
          <a:lstStyle/>
          <a:p>
            <a:r>
              <a:rPr lang="en-US" dirty="0" smtClean="0"/>
              <a:t>What did you change? Manipulate? Cause…..</a:t>
            </a:r>
          </a:p>
          <a:p>
            <a:r>
              <a:rPr lang="en-US" dirty="0" smtClean="0"/>
              <a:t>What did you measure?</a:t>
            </a:r>
          </a:p>
          <a:p>
            <a:r>
              <a:rPr lang="en-US" dirty="0" smtClean="0"/>
              <a:t>What is the IV?</a:t>
            </a:r>
          </a:p>
          <a:p>
            <a:r>
              <a:rPr lang="en-US" dirty="0" smtClean="0"/>
              <a:t>What is the DV?</a:t>
            </a:r>
          </a:p>
          <a:p>
            <a:r>
              <a:rPr lang="en-US" dirty="0" smtClean="0"/>
              <a:t>What were the constant variables?</a:t>
            </a:r>
            <a:endParaRPr lang="en-US" dirty="0"/>
          </a:p>
        </p:txBody>
      </p:sp>
    </p:spTree>
    <p:extLst>
      <p:ext uri="{BB962C8B-B14F-4D97-AF65-F5344CB8AC3E}">
        <p14:creationId xmlns:p14="http://schemas.microsoft.com/office/powerpoint/2010/main" val="303188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p:txBody>
          <a:bodyPr>
            <a:normAutofit lnSpcReduction="10000"/>
          </a:bodyPr>
          <a:lstStyle/>
          <a:p>
            <a:r>
              <a:rPr lang="en-US" dirty="0" smtClean="0"/>
              <a:t>LT: I will be able to identify types of variables within an experiment and explain why a P. O. E. are the foundation to science. </a:t>
            </a:r>
          </a:p>
          <a:p>
            <a:r>
              <a:rPr lang="en-US" dirty="0" smtClean="0"/>
              <a:t>CW: Observe a P. O. E.</a:t>
            </a:r>
          </a:p>
          <a:p>
            <a:pPr lvl="1"/>
            <a:r>
              <a:rPr lang="en-US" dirty="0" smtClean="0"/>
              <a:t>Make a P.O.E. foldable</a:t>
            </a:r>
          </a:p>
          <a:p>
            <a:pPr lvl="1"/>
            <a:r>
              <a:rPr lang="en-US" dirty="0" smtClean="0"/>
              <a:t>Make and answer a variables foldable.</a:t>
            </a:r>
          </a:p>
          <a:p>
            <a:r>
              <a:rPr lang="en-US" dirty="0" smtClean="0"/>
              <a:t>HW: Complete </a:t>
            </a:r>
            <a:r>
              <a:rPr lang="en-US" dirty="0" err="1" smtClean="0"/>
              <a:t>foldables</a:t>
            </a:r>
            <a:r>
              <a:rPr lang="en-US" dirty="0" smtClean="0"/>
              <a:t> at home if needed. </a:t>
            </a:r>
            <a:endParaRPr lang="en-US" dirty="0"/>
          </a:p>
        </p:txBody>
      </p:sp>
    </p:spTree>
    <p:extLst>
      <p:ext uri="{BB962C8B-B14F-4D97-AF65-F5344CB8AC3E}">
        <p14:creationId xmlns:p14="http://schemas.microsoft.com/office/powerpoint/2010/main" val="1712514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09600"/>
            <a:ext cx="6777317" cy="5223029"/>
          </a:xfrm>
        </p:spPr>
        <p:txBody>
          <a:bodyPr>
            <a:normAutofit lnSpcReduction="10000"/>
          </a:bodyPr>
          <a:lstStyle/>
          <a:p>
            <a:pPr marL="68580" indent="0" algn="ctr">
              <a:buNone/>
            </a:pPr>
            <a:r>
              <a:rPr lang="en-US" dirty="0" smtClean="0"/>
              <a:t>Variable Demonstrations</a:t>
            </a:r>
          </a:p>
          <a:p>
            <a:pPr marL="68580" indent="0">
              <a:buNone/>
            </a:pPr>
            <a:r>
              <a:rPr lang="en-US" dirty="0" smtClean="0"/>
              <a:t>Demo 1)			Demo 2)</a:t>
            </a:r>
          </a:p>
          <a:p>
            <a:pPr marL="68580" indent="0">
              <a:buNone/>
            </a:pPr>
            <a:r>
              <a:rPr lang="en-US" sz="1600" dirty="0" smtClean="0">
                <a:solidFill>
                  <a:schemeClr val="bg2">
                    <a:lumMod val="75000"/>
                  </a:schemeClr>
                </a:solidFill>
              </a:rPr>
              <a:t>( science sentence)		</a:t>
            </a:r>
            <a:r>
              <a:rPr lang="en-US" sz="1600" dirty="0">
                <a:solidFill>
                  <a:schemeClr val="bg2">
                    <a:lumMod val="75000"/>
                  </a:schemeClr>
                </a:solidFill>
              </a:rPr>
              <a:t>( science sentence)</a:t>
            </a:r>
          </a:p>
          <a:p>
            <a:pPr marL="68580" indent="0">
              <a:buNone/>
            </a:pPr>
            <a:endParaRPr lang="en-US" sz="1600" dirty="0" smtClean="0">
              <a:solidFill>
                <a:schemeClr val="bg2">
                  <a:lumMod val="75000"/>
                </a:schemeClr>
              </a:solidFill>
            </a:endParaRPr>
          </a:p>
          <a:p>
            <a:pPr marL="68580" indent="0">
              <a:buNone/>
            </a:pPr>
            <a:r>
              <a:rPr lang="en-US" dirty="0" smtClean="0"/>
              <a:t>IV:				IV:</a:t>
            </a:r>
          </a:p>
          <a:p>
            <a:pPr marL="68580" indent="0">
              <a:buNone/>
            </a:pPr>
            <a:r>
              <a:rPr lang="en-US" dirty="0" smtClean="0"/>
              <a:t>DV:				DV:</a:t>
            </a:r>
          </a:p>
          <a:p>
            <a:pPr marL="68580" indent="0">
              <a:buNone/>
            </a:pPr>
            <a:r>
              <a:rPr lang="en-US" dirty="0" smtClean="0"/>
              <a:t>CV:				CV:</a:t>
            </a:r>
          </a:p>
          <a:p>
            <a:pPr marL="68580" indent="0">
              <a:buNone/>
            </a:pPr>
            <a:endParaRPr lang="en-US" dirty="0" smtClean="0"/>
          </a:p>
          <a:p>
            <a:pPr marL="68580" indent="0">
              <a:buNone/>
            </a:pPr>
            <a:r>
              <a:rPr lang="en-US" dirty="0" smtClean="0"/>
              <a:t>Experiment: Can Play-Doe Float?</a:t>
            </a:r>
          </a:p>
          <a:p>
            <a:pPr marL="68580" indent="0">
              <a:buNone/>
            </a:pPr>
            <a:r>
              <a:rPr lang="en-US" dirty="0">
                <a:solidFill>
                  <a:schemeClr val="bg2">
                    <a:lumMod val="75000"/>
                  </a:schemeClr>
                </a:solidFill>
              </a:rPr>
              <a:t>( science sentence</a:t>
            </a:r>
            <a:r>
              <a:rPr lang="en-US" dirty="0" smtClean="0">
                <a:solidFill>
                  <a:schemeClr val="bg2">
                    <a:lumMod val="75000"/>
                  </a:schemeClr>
                </a:solidFill>
              </a:rPr>
              <a:t>)</a:t>
            </a:r>
          </a:p>
          <a:p>
            <a:pPr marL="68580" indent="0">
              <a:buNone/>
            </a:pPr>
            <a:r>
              <a:rPr lang="en-US" dirty="0" smtClean="0">
                <a:solidFill>
                  <a:schemeClr val="tx1"/>
                </a:solidFill>
              </a:rPr>
              <a:t>IV:</a:t>
            </a:r>
          </a:p>
          <a:p>
            <a:pPr marL="68580" indent="0">
              <a:buNone/>
            </a:pPr>
            <a:r>
              <a:rPr lang="en-US" dirty="0" smtClean="0">
                <a:solidFill>
                  <a:schemeClr val="tx1"/>
                </a:solidFill>
              </a:rPr>
              <a:t>DV:</a:t>
            </a:r>
          </a:p>
          <a:p>
            <a:pPr marL="68580" indent="0">
              <a:buNone/>
            </a:pPr>
            <a:r>
              <a:rPr lang="en-US" dirty="0" smtClean="0">
                <a:solidFill>
                  <a:schemeClr val="tx1"/>
                </a:solidFill>
              </a:rPr>
              <a:t>CV:	</a:t>
            </a:r>
            <a:r>
              <a:rPr lang="en-US" dirty="0" smtClean="0"/>
              <a:t>		</a:t>
            </a:r>
            <a:endParaRPr lang="en-US" dirty="0"/>
          </a:p>
        </p:txBody>
      </p:sp>
      <p:cxnSp>
        <p:nvCxnSpPr>
          <p:cNvPr id="6" name="Straight Connector 5"/>
          <p:cNvCxnSpPr/>
          <p:nvPr/>
        </p:nvCxnSpPr>
        <p:spPr>
          <a:xfrm>
            <a:off x="1295400" y="1066800"/>
            <a:ext cx="632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67200" y="1066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1814" y="3352800"/>
            <a:ext cx="6525409" cy="2071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305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P.O.E.</a:t>
            </a:r>
          </a:p>
          <a:p>
            <a:r>
              <a:rPr lang="en-US" dirty="0" smtClean="0"/>
              <a:t>What is it?</a:t>
            </a:r>
          </a:p>
          <a:p>
            <a:r>
              <a:rPr lang="en-US" dirty="0" smtClean="0"/>
              <a:t>Why is it so important to science?</a:t>
            </a:r>
          </a:p>
          <a:p>
            <a:r>
              <a:rPr lang="en-US" dirty="0" smtClean="0"/>
              <a:t>What are variables?</a:t>
            </a:r>
          </a:p>
          <a:p>
            <a:r>
              <a:rPr lang="en-US" dirty="0" smtClean="0"/>
              <a:t>IV?</a:t>
            </a:r>
          </a:p>
          <a:p>
            <a:r>
              <a:rPr lang="en-US" dirty="0" smtClean="0"/>
              <a:t>DV?</a:t>
            </a:r>
          </a:p>
          <a:p>
            <a:r>
              <a:rPr lang="en-US" dirty="0" smtClean="0"/>
              <a:t>CV?</a:t>
            </a:r>
            <a:endParaRPr lang="en-US" dirty="0"/>
          </a:p>
        </p:txBody>
      </p:sp>
    </p:spTree>
    <p:extLst>
      <p:ext uri="{BB962C8B-B14F-4D97-AF65-F5344CB8AC3E}">
        <p14:creationId xmlns:p14="http://schemas.microsoft.com/office/powerpoint/2010/main" val="251923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smtClean="0"/>
              <a:t>What is the most important variable within an experiment and why?</a:t>
            </a:r>
            <a:endParaRPr lang="en-US" dirty="0"/>
          </a:p>
        </p:txBody>
      </p:sp>
    </p:spTree>
    <p:extLst>
      <p:ext uri="{BB962C8B-B14F-4D97-AF65-F5344CB8AC3E}">
        <p14:creationId xmlns:p14="http://schemas.microsoft.com/office/powerpoint/2010/main" val="1618802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325136"/>
          </a:xfrm>
        </p:spPr>
        <p:txBody>
          <a:bodyPr>
            <a:noAutofit/>
          </a:bodyPr>
          <a:lstStyle/>
          <a:p>
            <a:r>
              <a:rPr lang="en-US" sz="2800" dirty="0" smtClean="0">
                <a:solidFill>
                  <a:schemeClr val="accent1">
                    <a:lumMod val="50000"/>
                  </a:schemeClr>
                </a:solidFill>
              </a:rPr>
              <a:t>LT: We are refreshing our understanding of the scientific method. The purpose is to help us be able to design and conduct a controlled scientific investigation. </a:t>
            </a:r>
            <a:r>
              <a:rPr lang="en-US" sz="2800" dirty="0" smtClean="0">
                <a:solidFill>
                  <a:srgbClr val="7030A0"/>
                </a:solidFill>
              </a:rPr>
              <a:t>Today we will review the complete scientific method. </a:t>
            </a:r>
            <a:endParaRPr lang="en-US" sz="2800" dirty="0">
              <a:solidFill>
                <a:srgbClr val="7030A0"/>
              </a:solidFill>
            </a:endParaRPr>
          </a:p>
        </p:txBody>
      </p:sp>
      <p:sp>
        <p:nvSpPr>
          <p:cNvPr id="3" name="Content Placeholder 2"/>
          <p:cNvSpPr>
            <a:spLocks noGrp="1"/>
          </p:cNvSpPr>
          <p:nvPr>
            <p:ph idx="1"/>
          </p:nvPr>
        </p:nvSpPr>
        <p:spPr>
          <a:xfrm>
            <a:off x="1043492" y="3657600"/>
            <a:ext cx="6777317" cy="2175029"/>
          </a:xfrm>
        </p:spPr>
        <p:txBody>
          <a:bodyPr>
            <a:normAutofit/>
          </a:bodyPr>
          <a:lstStyle/>
          <a:p>
            <a:r>
              <a:rPr lang="en-US" dirty="0" smtClean="0"/>
              <a:t>CW: Review Exit Ticket Quality, Daily Catch goals, Grade pre-Test, and </a:t>
            </a:r>
            <a:r>
              <a:rPr lang="en-US" smtClean="0"/>
              <a:t>Scientific Method. </a:t>
            </a:r>
            <a:endParaRPr lang="en-US" dirty="0" smtClean="0"/>
          </a:p>
          <a:p>
            <a:r>
              <a:rPr lang="en-US" dirty="0" smtClean="0"/>
              <a:t>HW: Work on your scientific method foldable in pencil….</a:t>
            </a:r>
            <a:endParaRPr lang="en-US" dirty="0"/>
          </a:p>
        </p:txBody>
      </p:sp>
    </p:spTree>
    <p:extLst>
      <p:ext uri="{BB962C8B-B14F-4D97-AF65-F5344CB8AC3E}">
        <p14:creationId xmlns:p14="http://schemas.microsoft.com/office/powerpoint/2010/main" val="2580040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is the scientific method?</a:t>
            </a:r>
            <a:endParaRPr lang="en-US" dirty="0"/>
          </a:p>
        </p:txBody>
      </p:sp>
      <p:sp>
        <p:nvSpPr>
          <p:cNvPr id="3" name="Content Placeholder 2"/>
          <p:cNvSpPr>
            <a:spLocks noGrp="1"/>
          </p:cNvSpPr>
          <p:nvPr>
            <p:ph idx="1"/>
          </p:nvPr>
        </p:nvSpPr>
        <p:spPr/>
        <p:txBody>
          <a:bodyPr/>
          <a:lstStyle/>
          <a:p>
            <a:r>
              <a:rPr lang="en-US" dirty="0" smtClean="0"/>
              <a:t>An organized way for scientists to find answers to problems or questions.</a:t>
            </a:r>
            <a:endParaRPr lang="en-US" dirty="0"/>
          </a:p>
        </p:txBody>
      </p:sp>
    </p:spTree>
    <p:extLst>
      <p:ext uri="{BB962C8B-B14F-4D97-AF65-F5344CB8AC3E}">
        <p14:creationId xmlns:p14="http://schemas.microsoft.com/office/powerpoint/2010/main" val="394625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scientific method go?</a:t>
            </a:r>
            <a:endParaRPr lang="en-US" dirty="0"/>
          </a:p>
        </p:txBody>
      </p:sp>
      <p:sp>
        <p:nvSpPr>
          <p:cNvPr id="3" name="Content Placeholder 2"/>
          <p:cNvSpPr>
            <a:spLocks noGrp="1"/>
          </p:cNvSpPr>
          <p:nvPr>
            <p:ph idx="1"/>
          </p:nvPr>
        </p:nvSpPr>
        <p:spPr/>
        <p:txBody>
          <a:bodyPr/>
          <a:lstStyle/>
          <a:p>
            <a:r>
              <a:rPr lang="en-US" dirty="0" smtClean="0"/>
              <a:t>Problem/Question</a:t>
            </a:r>
          </a:p>
          <a:p>
            <a:pPr lvl="1"/>
            <a:r>
              <a:rPr lang="en-US" dirty="0" smtClean="0"/>
              <a:t>Research to find knowledge to help answer the question</a:t>
            </a:r>
          </a:p>
          <a:p>
            <a:r>
              <a:rPr lang="en-US" dirty="0" smtClean="0"/>
              <a:t>Hypothesis</a:t>
            </a:r>
          </a:p>
          <a:p>
            <a:r>
              <a:rPr lang="en-US" dirty="0" smtClean="0"/>
              <a:t>Plan and Conduct and Experiment</a:t>
            </a:r>
          </a:p>
          <a:p>
            <a:r>
              <a:rPr lang="en-US" dirty="0" smtClean="0"/>
              <a:t>Analyze and Collect</a:t>
            </a:r>
          </a:p>
          <a:p>
            <a:r>
              <a:rPr lang="en-US" dirty="0" smtClean="0"/>
              <a:t>Conclusion</a:t>
            </a:r>
            <a:endParaRPr lang="en-US" dirty="0"/>
          </a:p>
        </p:txBody>
      </p:sp>
    </p:spTree>
    <p:extLst>
      <p:ext uri="{BB962C8B-B14F-4D97-AF65-F5344CB8AC3E}">
        <p14:creationId xmlns:p14="http://schemas.microsoft.com/office/powerpoint/2010/main" val="310518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024744" cy="3264637"/>
          </a:xfrm>
        </p:spPr>
        <p:txBody>
          <a:bodyPr>
            <a:normAutofit fontScale="90000"/>
          </a:bodyPr>
          <a:lstStyle/>
          <a:p>
            <a:r>
              <a:rPr lang="en-US" sz="3600" dirty="0" smtClean="0">
                <a:solidFill>
                  <a:schemeClr val="accent1">
                    <a:lumMod val="50000"/>
                  </a:schemeClr>
                </a:solidFill>
              </a:rPr>
              <a:t>In your teams… try to describe how you write a problem or a question correctly. Make sure to discuss what is the IV and the DV.. Because you need these variables to write a proper question.</a:t>
            </a:r>
            <a:r>
              <a:rPr lang="en-US" dirty="0" smtClean="0"/>
              <a:t/>
            </a:r>
            <a:br>
              <a:rPr lang="en-US" dirty="0" smtClean="0"/>
            </a:br>
            <a:endParaRPr lang="en-US" dirty="0"/>
          </a:p>
        </p:txBody>
      </p:sp>
      <p:sp>
        <p:nvSpPr>
          <p:cNvPr id="3" name="Content Placeholder 2"/>
          <p:cNvSpPr>
            <a:spLocks noGrp="1"/>
          </p:cNvSpPr>
          <p:nvPr>
            <p:ph idx="1"/>
          </p:nvPr>
        </p:nvSpPr>
        <p:spPr>
          <a:xfrm>
            <a:off x="1043492" y="4343400"/>
            <a:ext cx="6777317" cy="1489229"/>
          </a:xfrm>
        </p:spPr>
        <p:txBody>
          <a:bodyPr>
            <a:normAutofit lnSpcReduction="10000"/>
          </a:bodyPr>
          <a:lstStyle/>
          <a:p>
            <a:r>
              <a:rPr lang="en-US" dirty="0" smtClean="0"/>
              <a:t>Next try to describe how to write a proper hypothesis…. Remember to use the IV and the DV in your hypothesis…. And what are those three words ?</a:t>
            </a:r>
          </a:p>
          <a:p>
            <a:endParaRPr lang="en-US" dirty="0"/>
          </a:p>
        </p:txBody>
      </p:sp>
    </p:spTree>
    <p:extLst>
      <p:ext uri="{BB962C8B-B14F-4D97-AF65-F5344CB8AC3E}">
        <p14:creationId xmlns:p14="http://schemas.microsoft.com/office/powerpoint/2010/main" val="162718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and conduct….</a:t>
            </a:r>
            <a:endParaRPr lang="en-US" dirty="0"/>
          </a:p>
        </p:txBody>
      </p:sp>
      <p:sp>
        <p:nvSpPr>
          <p:cNvPr id="3" name="Content Placeholder 2"/>
          <p:cNvSpPr>
            <a:spLocks noGrp="1"/>
          </p:cNvSpPr>
          <p:nvPr>
            <p:ph idx="1"/>
          </p:nvPr>
        </p:nvSpPr>
        <p:spPr/>
        <p:txBody>
          <a:bodyPr/>
          <a:lstStyle/>
          <a:p>
            <a:r>
              <a:rPr lang="en-US" dirty="0" smtClean="0"/>
              <a:t>How do you write a procedure? Remember from last year?</a:t>
            </a:r>
            <a:endParaRPr lang="en-US" dirty="0"/>
          </a:p>
        </p:txBody>
      </p:sp>
    </p:spTree>
    <p:extLst>
      <p:ext uri="{BB962C8B-B14F-4D97-AF65-F5344CB8AC3E}">
        <p14:creationId xmlns:p14="http://schemas.microsoft.com/office/powerpoint/2010/main" val="2408442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and Collect Data</a:t>
            </a:r>
            <a:endParaRPr lang="en-US" dirty="0"/>
          </a:p>
        </p:txBody>
      </p:sp>
      <p:sp>
        <p:nvSpPr>
          <p:cNvPr id="3" name="Content Placeholder 2"/>
          <p:cNvSpPr>
            <a:spLocks noGrp="1"/>
          </p:cNvSpPr>
          <p:nvPr>
            <p:ph idx="1"/>
          </p:nvPr>
        </p:nvSpPr>
        <p:spPr/>
        <p:txBody>
          <a:bodyPr/>
          <a:lstStyle/>
          <a:p>
            <a:r>
              <a:rPr lang="en-US" dirty="0" smtClean="0"/>
              <a:t>What is a data table?</a:t>
            </a:r>
          </a:p>
          <a:p>
            <a:pPr lvl="1"/>
            <a:r>
              <a:rPr lang="en-US" dirty="0" smtClean="0"/>
              <a:t>Where does the IV and the DV go?</a:t>
            </a:r>
          </a:p>
          <a:p>
            <a:r>
              <a:rPr lang="en-US" dirty="0" smtClean="0"/>
              <a:t>Where do you put the IV and the DV on the axis of a graph?</a:t>
            </a:r>
          </a:p>
          <a:p>
            <a:r>
              <a:rPr lang="en-US" dirty="0" smtClean="0"/>
              <a:t>What is a bar graph used for?</a:t>
            </a:r>
          </a:p>
          <a:p>
            <a:r>
              <a:rPr lang="en-US" dirty="0" smtClean="0"/>
              <a:t>What is a line graph used for?</a:t>
            </a:r>
            <a:endParaRPr lang="en-US" dirty="0"/>
          </a:p>
        </p:txBody>
      </p:sp>
    </p:spTree>
    <p:extLst>
      <p:ext uri="{BB962C8B-B14F-4D97-AF65-F5344CB8AC3E}">
        <p14:creationId xmlns:p14="http://schemas.microsoft.com/office/powerpoint/2010/main" val="198736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P.O.E. the foundation to science?</a:t>
            </a:r>
            <a:endParaRPr lang="en-US" dirty="0"/>
          </a:p>
        </p:txBody>
      </p:sp>
      <p:sp>
        <p:nvSpPr>
          <p:cNvPr id="3" name="Content Placeholder 2"/>
          <p:cNvSpPr>
            <a:spLocks noGrp="1"/>
          </p:cNvSpPr>
          <p:nvPr>
            <p:ph idx="1"/>
          </p:nvPr>
        </p:nvSpPr>
        <p:spPr/>
        <p:txBody>
          <a:bodyPr/>
          <a:lstStyle/>
          <a:p>
            <a:r>
              <a:rPr lang="en-US" dirty="0" smtClean="0"/>
              <a:t>What does the P. stand for?</a:t>
            </a:r>
          </a:p>
          <a:p>
            <a:r>
              <a:rPr lang="en-US" dirty="0" smtClean="0"/>
              <a:t>What does the O. stand for?</a:t>
            </a:r>
          </a:p>
          <a:p>
            <a:r>
              <a:rPr lang="en-US" dirty="0" smtClean="0"/>
              <a:t>What does the E. stand for?</a:t>
            </a:r>
          </a:p>
          <a:p>
            <a:r>
              <a:rPr lang="en-US" dirty="0" smtClean="0"/>
              <a:t>Which letter is the hardest to actually do?</a:t>
            </a:r>
          </a:p>
          <a:p>
            <a:endParaRPr lang="en-US" dirty="0"/>
          </a:p>
        </p:txBody>
      </p:sp>
    </p:spTree>
    <p:extLst>
      <p:ext uri="{BB962C8B-B14F-4D97-AF65-F5344CB8AC3E}">
        <p14:creationId xmlns:p14="http://schemas.microsoft.com/office/powerpoint/2010/main" val="315828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a:t>
            </a:r>
            <a:endParaRPr lang="en-US" dirty="0"/>
          </a:p>
        </p:txBody>
      </p:sp>
      <p:sp>
        <p:nvSpPr>
          <p:cNvPr id="3" name="Content Placeholder 2"/>
          <p:cNvSpPr>
            <a:spLocks noGrp="1"/>
          </p:cNvSpPr>
          <p:nvPr>
            <p:ph idx="1"/>
          </p:nvPr>
        </p:nvSpPr>
        <p:spPr/>
        <p:txBody>
          <a:bodyPr>
            <a:normAutofit fontScale="92500"/>
          </a:bodyPr>
          <a:lstStyle/>
          <a:p>
            <a:r>
              <a:rPr lang="en-US" dirty="0" smtClean="0"/>
              <a:t>LT: I will be able to identify types of variables within an experiment this means I understand all types of variables within an controlled experiment</a:t>
            </a:r>
          </a:p>
          <a:p>
            <a:r>
              <a:rPr lang="en-US" dirty="0" smtClean="0"/>
              <a:t>CW: Review P.O.E</a:t>
            </a:r>
          </a:p>
          <a:p>
            <a:pPr lvl="1"/>
            <a:r>
              <a:rPr lang="en-US" dirty="0" smtClean="0"/>
              <a:t>Make a variable foldable</a:t>
            </a:r>
          </a:p>
          <a:p>
            <a:pPr lvl="1"/>
            <a:r>
              <a:rPr lang="en-US" dirty="0" smtClean="0"/>
              <a:t>Answer a variables foldable.</a:t>
            </a:r>
          </a:p>
          <a:p>
            <a:pPr lvl="1"/>
            <a:r>
              <a:rPr lang="en-US" dirty="0" smtClean="0"/>
              <a:t>Make a Scientific Method foldable</a:t>
            </a:r>
          </a:p>
          <a:p>
            <a:r>
              <a:rPr lang="en-US" dirty="0" smtClean="0"/>
              <a:t>HW: Complete </a:t>
            </a:r>
            <a:r>
              <a:rPr lang="en-US" dirty="0" err="1" smtClean="0"/>
              <a:t>foldables</a:t>
            </a:r>
            <a:r>
              <a:rPr lang="en-US" dirty="0" smtClean="0"/>
              <a:t> at home if needed. </a:t>
            </a:r>
            <a:endParaRPr lang="en-US" dirty="0"/>
          </a:p>
        </p:txBody>
      </p:sp>
    </p:spTree>
    <p:extLst>
      <p:ext uri="{BB962C8B-B14F-4D97-AF65-F5344CB8AC3E}">
        <p14:creationId xmlns:p14="http://schemas.microsoft.com/office/powerpoint/2010/main" val="3666806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the paper bag make a sound?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9746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the can </a:t>
            </a:r>
            <a:r>
              <a:rPr lang="en-US" dirty="0" err="1" smtClean="0"/>
              <a:t>imploid</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1734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 vocab….</a:t>
            </a:r>
            <a:endParaRPr lang="en-US" dirty="0"/>
          </a:p>
        </p:txBody>
      </p:sp>
      <p:sp>
        <p:nvSpPr>
          <p:cNvPr id="3" name="Content Placeholder 2"/>
          <p:cNvSpPr>
            <a:spLocks noGrp="1"/>
          </p:cNvSpPr>
          <p:nvPr>
            <p:ph idx="1"/>
          </p:nvPr>
        </p:nvSpPr>
        <p:spPr/>
        <p:txBody>
          <a:bodyPr/>
          <a:lstStyle/>
          <a:p>
            <a:r>
              <a:rPr lang="en-US" dirty="0" smtClean="0"/>
              <a:t>Any words a problem?</a:t>
            </a:r>
            <a:endParaRPr lang="en-US" dirty="0"/>
          </a:p>
        </p:txBody>
      </p:sp>
    </p:spTree>
    <p:extLst>
      <p:ext uri="{BB962C8B-B14F-4D97-AF65-F5344CB8AC3E}">
        <p14:creationId xmlns:p14="http://schemas.microsoft.com/office/powerpoint/2010/main" val="2281950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variable in an experiment?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32320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normAutofit/>
          </a:bodyPr>
          <a:lstStyle/>
          <a:p>
            <a:r>
              <a:rPr lang="en-US" sz="3200" dirty="0" smtClean="0"/>
              <a:t>A variable is anything that can change the outcome of an experiment.</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3969539075"/>
              </p:ext>
            </p:extLst>
          </p:nvPr>
        </p:nvGraphicFramePr>
        <p:xfrm>
          <a:off x="2514600" y="3962400"/>
          <a:ext cx="4267200" cy="1341120"/>
        </p:xfrm>
        <a:graphic>
          <a:graphicData uri="http://schemas.openxmlformats.org/drawingml/2006/table">
            <a:tbl>
              <a:tblPr firstRow="1" bandRow="1">
                <a:tableStyleId>{5C22544A-7EE6-4342-B048-85BDC9FD1C3A}</a:tableStyleId>
              </a:tblPr>
              <a:tblGrid>
                <a:gridCol w="2133600"/>
                <a:gridCol w="2133600"/>
              </a:tblGrid>
              <a:tr h="670560">
                <a:tc>
                  <a:txBody>
                    <a:bodyPr/>
                    <a:lstStyle/>
                    <a:p>
                      <a:r>
                        <a:rPr lang="en-US" dirty="0" smtClean="0"/>
                        <a:t> Control Group</a:t>
                      </a:r>
                      <a:endParaRPr lang="en-US" dirty="0"/>
                    </a:p>
                  </a:txBody>
                  <a:tcPr/>
                </a:tc>
                <a:tc>
                  <a:txBody>
                    <a:bodyPr/>
                    <a:lstStyle/>
                    <a:p>
                      <a:r>
                        <a:rPr lang="en-US" dirty="0" smtClean="0"/>
                        <a:t>Constant Variable</a:t>
                      </a:r>
                      <a:endParaRPr lang="en-US" dirty="0"/>
                    </a:p>
                  </a:txBody>
                  <a:tcPr/>
                </a:tc>
              </a:tr>
              <a:tr h="670560">
                <a:tc>
                  <a:txBody>
                    <a:bodyPr/>
                    <a:lstStyle/>
                    <a:p>
                      <a:r>
                        <a:rPr lang="en-US" dirty="0" smtClean="0"/>
                        <a:t>Independent Variable</a:t>
                      </a:r>
                      <a:endParaRPr lang="en-US" dirty="0"/>
                    </a:p>
                  </a:txBody>
                  <a:tcPr/>
                </a:tc>
                <a:tc>
                  <a:txBody>
                    <a:bodyPr/>
                    <a:lstStyle/>
                    <a:p>
                      <a:r>
                        <a:rPr lang="en-US" dirty="0" smtClean="0"/>
                        <a:t>Dependent</a:t>
                      </a:r>
                      <a:r>
                        <a:rPr lang="en-US" baseline="0" dirty="0" smtClean="0"/>
                        <a:t> Variable</a:t>
                      </a:r>
                      <a:endParaRPr lang="en-US" dirty="0"/>
                    </a:p>
                  </a:txBody>
                  <a:tcPr/>
                </a:tc>
              </a:tr>
            </a:tbl>
          </a:graphicData>
        </a:graphic>
      </p:graphicFrame>
    </p:spTree>
    <p:extLst>
      <p:ext uri="{BB962C8B-B14F-4D97-AF65-F5344CB8AC3E}">
        <p14:creationId xmlns:p14="http://schemas.microsoft.com/office/powerpoint/2010/main" val="112866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4392</TotalTime>
  <Words>937</Words>
  <Application>Microsoft Office PowerPoint</Application>
  <PresentationFormat>On-screen Show (4:3)</PresentationFormat>
  <Paragraphs>121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Austin</vt:lpstr>
      <vt:lpstr>Variables</vt:lpstr>
      <vt:lpstr>Monday</vt:lpstr>
      <vt:lpstr>Why is P.O.E. the foundation to science?</vt:lpstr>
      <vt:lpstr>Tuesday</vt:lpstr>
      <vt:lpstr>Why did the paper bag make a sound?</vt:lpstr>
      <vt:lpstr>Why did the can imploid?</vt:lpstr>
      <vt:lpstr>Scientific method vocab….</vt:lpstr>
      <vt:lpstr>What is a variable in an experiment?</vt:lpstr>
      <vt:lpstr>Variables</vt:lpstr>
      <vt:lpstr>Wednesday</vt:lpstr>
      <vt:lpstr>Control group</vt:lpstr>
      <vt:lpstr>Constant Variable</vt:lpstr>
      <vt:lpstr>Independent Variable</vt:lpstr>
      <vt:lpstr>Dependent Variable</vt:lpstr>
      <vt:lpstr>LT: We are refreshing our understanding of variables. The purpose is to help us be able to design and conduct a scientific investigation. BTEC: I can explain variables  within a controlled experiment.</vt:lpstr>
      <vt:lpstr>Warm-up you can discuss this with shoulder partners if needed</vt:lpstr>
      <vt:lpstr>Inverted glass</vt:lpstr>
      <vt:lpstr>The lifting paper</vt:lpstr>
      <vt:lpstr>Can Play-doe float?</vt:lpstr>
      <vt:lpstr>PowerPoint Presentation</vt:lpstr>
      <vt:lpstr>PowerPoint Presentation</vt:lpstr>
      <vt:lpstr>Exit Ticket</vt:lpstr>
      <vt:lpstr>LT: We are refreshing our understanding of the scientific method. The purpose is to help us be able to design and conduct a controlled scientific investigation. Today we will review the complete scientific method. </vt:lpstr>
      <vt:lpstr>So what is the scientific method?</vt:lpstr>
      <vt:lpstr>How does the scientific method go?</vt:lpstr>
      <vt:lpstr>In your teams… try to describe how you write a problem or a question correctly. Make sure to discuss what is the IV and the DV.. Because you need these variables to write a proper question. </vt:lpstr>
      <vt:lpstr>Plan and conduct….</vt:lpstr>
      <vt:lpstr>Analyze and Collect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Sydney van der Wal</dc:creator>
  <cp:lastModifiedBy>Sydney van der Wal</cp:lastModifiedBy>
  <cp:revision>18</cp:revision>
  <dcterms:created xsi:type="dcterms:W3CDTF">2013-08-19T13:08:29Z</dcterms:created>
  <dcterms:modified xsi:type="dcterms:W3CDTF">2013-08-23T14:10:21Z</dcterms:modified>
</cp:coreProperties>
</file>